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3" r:id="rId1"/>
    <p:sldMasterId id="2147483737" r:id="rId2"/>
    <p:sldMasterId id="2147483749" r:id="rId3"/>
    <p:sldMasterId id="2147483774" r:id="rId4"/>
    <p:sldMasterId id="2147483786" r:id="rId5"/>
  </p:sldMasterIdLst>
  <p:notesMasterIdLst>
    <p:notesMasterId r:id="rId53"/>
  </p:notesMasterIdLst>
  <p:sldIdLst>
    <p:sldId id="256" r:id="rId6"/>
    <p:sldId id="497" r:id="rId7"/>
    <p:sldId id="412" r:id="rId8"/>
    <p:sldId id="415" r:id="rId9"/>
    <p:sldId id="486" r:id="rId10"/>
    <p:sldId id="417" r:id="rId11"/>
    <p:sldId id="420" r:id="rId12"/>
    <p:sldId id="423" r:id="rId13"/>
    <p:sldId id="428" r:id="rId14"/>
    <p:sldId id="426" r:id="rId15"/>
    <p:sldId id="488" r:id="rId16"/>
    <p:sldId id="491" r:id="rId17"/>
    <p:sldId id="489" r:id="rId18"/>
    <p:sldId id="483" r:id="rId19"/>
    <p:sldId id="451" r:id="rId20"/>
    <p:sldId id="481" r:id="rId21"/>
    <p:sldId id="450" r:id="rId22"/>
    <p:sldId id="432" r:id="rId23"/>
    <p:sldId id="477" r:id="rId24"/>
    <p:sldId id="470" r:id="rId25"/>
    <p:sldId id="494" r:id="rId26"/>
    <p:sldId id="478" r:id="rId27"/>
    <p:sldId id="460" r:id="rId28"/>
    <p:sldId id="461" r:id="rId29"/>
    <p:sldId id="462" r:id="rId30"/>
    <p:sldId id="463" r:id="rId31"/>
    <p:sldId id="464" r:id="rId32"/>
    <p:sldId id="465" r:id="rId33"/>
    <p:sldId id="446" r:id="rId34"/>
    <p:sldId id="449" r:id="rId35"/>
    <p:sldId id="479" r:id="rId36"/>
    <p:sldId id="472" r:id="rId37"/>
    <p:sldId id="443" r:id="rId38"/>
    <p:sldId id="480" r:id="rId39"/>
    <p:sldId id="473" r:id="rId40"/>
    <p:sldId id="441" r:id="rId41"/>
    <p:sldId id="442" r:id="rId42"/>
    <p:sldId id="474" r:id="rId43"/>
    <p:sldId id="495" r:id="rId44"/>
    <p:sldId id="455" r:id="rId45"/>
    <p:sldId id="475" r:id="rId46"/>
    <p:sldId id="496" r:id="rId47"/>
    <p:sldId id="485" r:id="rId48"/>
    <p:sldId id="411" r:id="rId49"/>
    <p:sldId id="493" r:id="rId50"/>
    <p:sldId id="492" r:id="rId51"/>
    <p:sldId id="484" r:id="rId5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ubell, Vicka" initials="PV" lastIdx="1" clrIdx="0">
    <p:extLst>
      <p:ext uri="{19B8F6BF-5375-455C-9EA6-DF929625EA0E}">
        <p15:presenceInfo xmlns:p15="http://schemas.microsoft.com/office/powerpoint/2012/main" userId="S-1-5-21-1853942846-4006300786-3363798535-20503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B930A"/>
    <a:srgbClr val="0067B4"/>
    <a:srgbClr val="FFC1A3"/>
    <a:srgbClr val="D29C8E"/>
    <a:srgbClr val="744C42"/>
    <a:srgbClr val="CF8C75"/>
    <a:srgbClr val="D18A74"/>
    <a:srgbClr val="E39576"/>
    <a:srgbClr val="1B300A"/>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612" autoAdjust="0"/>
    <p:restoredTop sz="56946" autoAdjust="0"/>
  </p:normalViewPr>
  <p:slideViewPr>
    <p:cSldViewPr snapToGrid="0">
      <p:cViewPr>
        <p:scale>
          <a:sx n="75" d="100"/>
          <a:sy n="75" d="100"/>
        </p:scale>
        <p:origin x="60" y="-324"/>
      </p:cViewPr>
      <p:guideLst>
        <p:guide orient="horz" pos="2160"/>
        <p:guide pos="2880"/>
      </p:guideLst>
    </p:cSldViewPr>
  </p:slideViewPr>
  <p:notesTextViewPr>
    <p:cViewPr>
      <p:scale>
        <a:sx n="125" d="100"/>
        <a:sy n="125" d="100"/>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2EAD3F81-49DA-4500-A68C-8335596F8A5F}" type="datetimeFigureOut">
              <a:rPr lang="en-US" smtClean="0"/>
              <a:t>7/19/2018</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2740A09E-976F-4BBB-A628-32543A9E2206}" type="slidenum">
              <a:rPr lang="en-US" smtClean="0"/>
              <a:t>‹#›</a:t>
            </a:fld>
            <a:endParaRPr lang="en-US" dirty="0"/>
          </a:p>
        </p:txBody>
      </p:sp>
    </p:spTree>
    <p:extLst>
      <p:ext uri="{BB962C8B-B14F-4D97-AF65-F5344CB8AC3E}">
        <p14:creationId xmlns:p14="http://schemas.microsoft.com/office/powerpoint/2010/main" val="2770217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smtClean="0"/>
              <a:t>Place Holder</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1</a:t>
            </a:fld>
            <a:endParaRPr lang="en-US" dirty="0"/>
          </a:p>
        </p:txBody>
      </p:sp>
    </p:spTree>
    <p:extLst>
      <p:ext uri="{BB962C8B-B14F-4D97-AF65-F5344CB8AC3E}">
        <p14:creationId xmlns:p14="http://schemas.microsoft.com/office/powerpoint/2010/main" val="942166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 </a:t>
            </a:r>
            <a:r>
              <a:rPr lang="en-US" b="0" dirty="0" smtClean="0"/>
              <a:t>I</a:t>
            </a:r>
            <a:r>
              <a:rPr lang="en-US" b="0" baseline="0" dirty="0" smtClean="0"/>
              <a:t>s everyone ready to share their examples? What can you do to be seen and heard on your school campus? </a:t>
            </a:r>
          </a:p>
          <a:p>
            <a:endParaRPr lang="en-US" b="0" baseline="0" dirty="0" smtClean="0"/>
          </a:p>
          <a:p>
            <a:r>
              <a:rPr lang="en-US" b="1" baseline="0" dirty="0" smtClean="0"/>
              <a:t>SOLICIT AUDIENCE RESPONSE</a:t>
            </a:r>
          </a:p>
          <a:p>
            <a:r>
              <a:rPr lang="en-US" b="0" dirty="0" smtClean="0"/>
              <a:t> </a:t>
            </a:r>
          </a:p>
          <a:p>
            <a:r>
              <a:rPr lang="en-US" b="1" dirty="0" smtClean="0"/>
              <a:t>TELL: </a:t>
            </a:r>
            <a:r>
              <a:rPr lang="en-US" b="0" dirty="0" smtClean="0"/>
              <a:t>Have</a:t>
            </a:r>
            <a:r>
              <a:rPr lang="en-US" b="0" baseline="0" dirty="0" smtClean="0"/>
              <a:t> regular meetings with principal and administration. This will keep you up to date with all school happenings.  Speak at parent meetings. Often times principals will host monthly meetings such as coffee with the principal to share vital information and to keep parents involved. The parents that attend these meetings are typically the most involved at the school, and are a voice for other parents. Speak at teacher meetings. Request 2 to 3 minutes in the beginning of the meeting to share any updates, comments and concerns during the meeting. By doing this you promote open communication between all school partners. Air time on the P.A. This is a free resource that we often do not utilize. A short but informative message regularly can improve student participation. Fun food fact on the school Newsletter. Adding a fun food fact on the newsletter is a great way to encourage students to make healthier food choices. Food Sampling. Food sampling is an effective marketing practice that large warehouse companies use to promote new food items to their customers. Its one things to tell students that the food is good and another for the students to experience it themselves. </a:t>
            </a:r>
          </a:p>
          <a:p>
            <a:endParaRPr lang="en-US" b="0" dirty="0" smtClean="0"/>
          </a:p>
          <a:p>
            <a:endParaRPr lang="en-US" b="0" dirty="0">
              <a:solidFill>
                <a:schemeClr val="bg1"/>
              </a:solidFill>
            </a:endParaRPr>
          </a:p>
        </p:txBody>
      </p:sp>
      <p:sp>
        <p:nvSpPr>
          <p:cNvPr id="4" name="Slide Number Placeholder 3"/>
          <p:cNvSpPr>
            <a:spLocks noGrp="1"/>
          </p:cNvSpPr>
          <p:nvPr>
            <p:ph type="sldNum" sz="quarter" idx="10"/>
          </p:nvPr>
        </p:nvSpPr>
        <p:spPr/>
        <p:txBody>
          <a:bodyPr/>
          <a:lstStyle/>
          <a:p>
            <a:fld id="{2740A09E-976F-4BBB-A628-32543A9E2206}" type="slidenum">
              <a:rPr lang="en-US" smtClean="0"/>
              <a:t>10</a:t>
            </a:fld>
            <a:endParaRPr lang="en-US" dirty="0"/>
          </a:p>
        </p:txBody>
      </p:sp>
    </p:spTree>
    <p:extLst>
      <p:ext uri="{BB962C8B-B14F-4D97-AF65-F5344CB8AC3E}">
        <p14:creationId xmlns:p14="http://schemas.microsoft.com/office/powerpoint/2010/main" val="2161562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 </a:t>
            </a:r>
            <a:r>
              <a:rPr lang="en-US" b="0" dirty="0" smtClean="0"/>
              <a:t>How</a:t>
            </a:r>
            <a:r>
              <a:rPr lang="en-US" b="0" baseline="0" dirty="0" smtClean="0"/>
              <a:t> do you show your participation and involvement?  </a:t>
            </a:r>
          </a:p>
          <a:p>
            <a:endParaRPr lang="en-US" b="0" baseline="0" dirty="0" smtClean="0"/>
          </a:p>
          <a:p>
            <a:r>
              <a:rPr lang="en-US" b="1" baseline="0" dirty="0" smtClean="0"/>
              <a:t>SOLICIT AUDIENCE RESPONSE</a:t>
            </a:r>
          </a:p>
          <a:p>
            <a:r>
              <a:rPr lang="en-US" b="0" dirty="0" smtClean="0"/>
              <a:t> </a:t>
            </a:r>
          </a:p>
          <a:p>
            <a:r>
              <a:rPr lang="en-US" b="1" dirty="0" smtClean="0"/>
              <a:t>TELL: </a:t>
            </a:r>
            <a:r>
              <a:rPr lang="en-US" b="0" dirty="0" smtClean="0"/>
              <a:t>Show your school spirit</a:t>
            </a:r>
            <a:r>
              <a:rPr lang="en-US" b="0" baseline="0" dirty="0" smtClean="0"/>
              <a:t> by participating on Spirit Day! This shows the students and teachers your school pride and emphasizes unity and cohesiveness amongst your staff. Participate in school assemblies and pep rallies. What I mean by participating is simply showing up to share in the same fun and excitement that the students are experiencing. It will keep you current on all school happenings and give you something to talk about with the students. Be supportive and cheer on students at awards ceremonies for student of the month and perfect attendance. This is an achievement that the students are proud of, seeing you support them will just make it even sweeter! Attend Spring Carnivals, multicultural events etc. Participate in faculty events like potluck, staff appreciate, birthdays. Celebrations like these are often held in the faculty lounge, offer to take their photo and make sure you greet the celebrant! </a:t>
            </a:r>
          </a:p>
        </p:txBody>
      </p:sp>
      <p:sp>
        <p:nvSpPr>
          <p:cNvPr id="4" name="Slide Number Placeholder 3"/>
          <p:cNvSpPr>
            <a:spLocks noGrp="1"/>
          </p:cNvSpPr>
          <p:nvPr>
            <p:ph type="sldNum" sz="quarter" idx="10"/>
          </p:nvPr>
        </p:nvSpPr>
        <p:spPr/>
        <p:txBody>
          <a:bodyPr/>
          <a:lstStyle/>
          <a:p>
            <a:fld id="{2740A09E-976F-4BBB-A628-32543A9E2206}" type="slidenum">
              <a:rPr lang="en-US" smtClean="0"/>
              <a:t>11</a:t>
            </a:fld>
            <a:endParaRPr lang="en-US" dirty="0"/>
          </a:p>
        </p:txBody>
      </p:sp>
    </p:spTree>
    <p:extLst>
      <p:ext uri="{BB962C8B-B14F-4D97-AF65-F5344CB8AC3E}">
        <p14:creationId xmlns:p14="http://schemas.microsoft.com/office/powerpoint/2010/main" val="3483864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 </a:t>
            </a:r>
            <a:r>
              <a:rPr lang="en-US" b="0" dirty="0" smtClean="0"/>
              <a:t>How can you build positive relationships with students, parents, and faculty? </a:t>
            </a:r>
          </a:p>
          <a:p>
            <a:endParaRPr lang="en-US" b="0" dirty="0" smtClean="0"/>
          </a:p>
          <a:p>
            <a:r>
              <a:rPr lang="en-US" b="1" baseline="0" dirty="0" smtClean="0"/>
              <a:t>SOLICIT AUDIENCE RESPONSE</a:t>
            </a:r>
          </a:p>
          <a:p>
            <a:r>
              <a:rPr lang="en-US" b="0" dirty="0" smtClean="0"/>
              <a:t> </a:t>
            </a:r>
          </a:p>
          <a:p>
            <a:r>
              <a:rPr lang="en-US" b="1" dirty="0" smtClean="0"/>
              <a:t>TELL: </a:t>
            </a:r>
            <a:r>
              <a:rPr lang="en-US" b="0" dirty="0" smtClean="0"/>
              <a:t>First</a:t>
            </a:r>
            <a:r>
              <a:rPr lang="en-US" b="0" baseline="0" dirty="0" smtClean="0"/>
              <a:t> and foremost, we must ensure that we spread a positive persona by making the conscious effort to smile. They say smiling is contagious. How can you keep up a frown if the people around you are constantly smiling. Be proactive and initiate conversations with people you interact with. Simple greetings can lead to conversations that help deepen connections with students, faculty and parents. Don’t forget to express your appreciation. It is a basic human need to feel appreciated, express appreciation to the faculty for all they do, parents for raising outstanding citizens, and the students for coming in to your cafeteria everyday. Learn people’s names. There is a psychological reason why Starbucks uses your name to call out your drink, and not a number or the drink itself. Addressing the faculty, parents, and students by their names is a sign of courtesy and makes them feel important. Partake in a rewards program to recognize children with good behavior by giving them front of the line passes, “tickets” and stickers. Not only will this practice encourage good behavior, but also promote excitement and possibly increase participation.</a:t>
            </a:r>
            <a:endParaRPr lang="en-US" b="0" dirty="0" smtClean="0"/>
          </a:p>
        </p:txBody>
      </p:sp>
      <p:sp>
        <p:nvSpPr>
          <p:cNvPr id="4" name="Slide Number Placeholder 3"/>
          <p:cNvSpPr>
            <a:spLocks noGrp="1"/>
          </p:cNvSpPr>
          <p:nvPr>
            <p:ph type="sldNum" sz="quarter" idx="10"/>
          </p:nvPr>
        </p:nvSpPr>
        <p:spPr/>
        <p:txBody>
          <a:bodyPr/>
          <a:lstStyle/>
          <a:p>
            <a:fld id="{2740A09E-976F-4BBB-A628-32543A9E2206}" type="slidenum">
              <a:rPr lang="en-US" smtClean="0"/>
              <a:t>12</a:t>
            </a:fld>
            <a:endParaRPr lang="en-US" dirty="0"/>
          </a:p>
        </p:txBody>
      </p:sp>
    </p:spTree>
    <p:extLst>
      <p:ext uri="{BB962C8B-B14F-4D97-AF65-F5344CB8AC3E}">
        <p14:creationId xmlns:p14="http://schemas.microsoft.com/office/powerpoint/2010/main" val="4240294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 </a:t>
            </a:r>
            <a:r>
              <a:rPr lang="en-US" b="0" dirty="0" smtClean="0"/>
              <a:t>How can you show that you are ready to serve? </a:t>
            </a:r>
          </a:p>
          <a:p>
            <a:endParaRPr lang="en-US" b="1" dirty="0" smtClean="0"/>
          </a:p>
          <a:p>
            <a:r>
              <a:rPr lang="en-US" b="1" baseline="0" dirty="0" smtClean="0"/>
              <a:t>SOLICIT AUDIENCE RESPONSE</a:t>
            </a:r>
          </a:p>
          <a:p>
            <a:r>
              <a:rPr lang="en-US" b="0" dirty="0" smtClean="0"/>
              <a:t> </a:t>
            </a:r>
          </a:p>
          <a:p>
            <a:r>
              <a:rPr lang="en-US" b="1" dirty="0" smtClean="0"/>
              <a:t>TELL: </a:t>
            </a:r>
            <a:r>
              <a:rPr lang="en-US" b="0" dirty="0" smtClean="0"/>
              <a:t>Always</a:t>
            </a:r>
            <a:r>
              <a:rPr lang="en-US" b="0" baseline="0" dirty="0" smtClean="0"/>
              <a:t> be available and approachable, be ready to help or answer any questions. Often times, the faculty is not aware of our catering services. Be sure to offer catering for their meeting and trainings. Visit BIC classes regularly to educate, assist and encourage students to eat their breakfast.. Lastly, do not hesitate to ask administration if they need anything. </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13</a:t>
            </a:fld>
            <a:endParaRPr lang="en-US" dirty="0"/>
          </a:p>
        </p:txBody>
      </p:sp>
    </p:spTree>
    <p:extLst>
      <p:ext uri="{BB962C8B-B14F-4D97-AF65-F5344CB8AC3E}">
        <p14:creationId xmlns:p14="http://schemas.microsoft.com/office/powerpoint/2010/main" val="3342452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cs typeface="Calibri"/>
              </a:rPr>
              <a:t>TELL: </a:t>
            </a:r>
            <a:r>
              <a:rPr lang="en-US" dirty="0" smtClean="0">
                <a:cs typeface="Calibri"/>
              </a:rPr>
              <a:t>Communication </a:t>
            </a:r>
            <a:r>
              <a:rPr lang="en-US" dirty="0">
                <a:cs typeface="Calibri"/>
              </a:rPr>
              <a:t>is a vital part of your Café LA operation. As a manager you must be able to communicate effectively with the school "Village". </a:t>
            </a:r>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14</a:t>
            </a:fld>
            <a:endParaRPr lang="en-US" dirty="0"/>
          </a:p>
        </p:txBody>
      </p:sp>
    </p:spTree>
    <p:extLst>
      <p:ext uri="{BB962C8B-B14F-4D97-AF65-F5344CB8AC3E}">
        <p14:creationId xmlns:p14="http://schemas.microsoft.com/office/powerpoint/2010/main" val="2047526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 ACTIVITY </a:t>
            </a:r>
          </a:p>
          <a:p>
            <a:endParaRPr lang="en-US" b="1" baseline="0" dirty="0" smtClean="0"/>
          </a:p>
          <a:p>
            <a:r>
              <a:rPr lang="en-US" b="1" dirty="0" smtClean="0"/>
              <a:t>TELL</a:t>
            </a:r>
            <a:r>
              <a:rPr lang="en-US" dirty="0" smtClean="0"/>
              <a:t>:  Lets play</a:t>
            </a:r>
            <a:r>
              <a:rPr lang="en-US" baseline="0" dirty="0" smtClean="0"/>
              <a:t> a game.</a:t>
            </a:r>
            <a:r>
              <a:rPr lang="en-US" dirty="0" smtClean="0"/>
              <a:t> I am going to read you a statement</a:t>
            </a:r>
            <a:r>
              <a:rPr lang="en-US" baseline="0" dirty="0" smtClean="0"/>
              <a:t> about communication, you tell me if you think it’s a </a:t>
            </a:r>
            <a:r>
              <a:rPr lang="en-US" dirty="0" smtClean="0"/>
              <a:t>Myth or Reality? </a:t>
            </a:r>
          </a:p>
          <a:p>
            <a:r>
              <a:rPr lang="en-US" dirty="0" smtClean="0"/>
              <a:t>We communicate primarily through words only. </a:t>
            </a:r>
          </a:p>
          <a:p>
            <a:endParaRPr lang="en-US" dirty="0" smtClean="0"/>
          </a:p>
          <a:p>
            <a:r>
              <a:rPr lang="en-US" b="1" dirty="0" smtClean="0"/>
              <a:t>SOLICIT AUDUIENCE</a:t>
            </a:r>
            <a:r>
              <a:rPr lang="en-US" b="1" baseline="0" dirty="0" smtClean="0"/>
              <a:t> RESPONSE</a:t>
            </a:r>
          </a:p>
          <a:p>
            <a:endParaRPr lang="en-US" b="1" baseline="0" dirty="0" smtClean="0"/>
          </a:p>
          <a:p>
            <a:r>
              <a:rPr lang="en-US" b="1" dirty="0" smtClean="0"/>
              <a:t>TELL: </a:t>
            </a:r>
            <a:r>
              <a:rPr lang="en-US" dirty="0" smtClean="0"/>
              <a:t>This is a myth, there are many different ways to communicate other then using words.  </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15</a:t>
            </a:fld>
            <a:endParaRPr lang="en-US" dirty="0"/>
          </a:p>
        </p:txBody>
      </p:sp>
    </p:spTree>
    <p:extLst>
      <p:ext uri="{BB962C8B-B14F-4D97-AF65-F5344CB8AC3E}">
        <p14:creationId xmlns:p14="http://schemas.microsoft.com/office/powerpoint/2010/main" val="34017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b="0" dirty="0" smtClean="0"/>
              <a:t>Is</a:t>
            </a:r>
            <a:r>
              <a:rPr lang="en-US" b="0" baseline="0" dirty="0" smtClean="0"/>
              <a:t> this a </a:t>
            </a:r>
            <a:r>
              <a:rPr lang="en-US" dirty="0" smtClean="0"/>
              <a:t>Myth or Reality? Communication is one-sided and controlled by the speaker.</a:t>
            </a:r>
            <a:r>
              <a:rPr lang="en-US" baseline="0" dirty="0" smtClean="0"/>
              <a:t> </a:t>
            </a:r>
          </a:p>
          <a:p>
            <a:endParaRPr lang="en-US" dirty="0" smtClean="0"/>
          </a:p>
          <a:p>
            <a:r>
              <a:rPr lang="en-US" b="1" dirty="0" smtClean="0"/>
              <a:t>SOLICIT</a:t>
            </a:r>
            <a:r>
              <a:rPr lang="en-US" b="1" baseline="0" dirty="0" smtClean="0"/>
              <a:t> AUDUIENCE RESPONSE</a:t>
            </a:r>
          </a:p>
          <a:p>
            <a:endParaRPr lang="en-US" b="1" baseline="0" dirty="0" smtClean="0"/>
          </a:p>
          <a:p>
            <a:r>
              <a:rPr lang="en-US" b="1" baseline="0" dirty="0" smtClean="0"/>
              <a:t>TELL: </a:t>
            </a:r>
            <a:r>
              <a:rPr lang="en-US" b="0" baseline="0" dirty="0" smtClean="0"/>
              <a:t>This is a myth, communication is never one sided and is usually controlled by all persons involved in he conversation. </a:t>
            </a:r>
            <a:endParaRPr lang="en-US" b="0" dirty="0"/>
          </a:p>
        </p:txBody>
      </p:sp>
      <p:sp>
        <p:nvSpPr>
          <p:cNvPr id="4" name="Slide Number Placeholder 3"/>
          <p:cNvSpPr>
            <a:spLocks noGrp="1"/>
          </p:cNvSpPr>
          <p:nvPr>
            <p:ph type="sldNum" sz="quarter" idx="10"/>
          </p:nvPr>
        </p:nvSpPr>
        <p:spPr/>
        <p:txBody>
          <a:bodyPr/>
          <a:lstStyle/>
          <a:p>
            <a:fld id="{2740A09E-976F-4BBB-A628-32543A9E2206}" type="slidenum">
              <a:rPr lang="en-US" smtClean="0"/>
              <a:t>16</a:t>
            </a:fld>
            <a:endParaRPr lang="en-US" dirty="0"/>
          </a:p>
        </p:txBody>
      </p:sp>
    </p:spTree>
    <p:extLst>
      <p:ext uri="{BB962C8B-B14F-4D97-AF65-F5344CB8AC3E}">
        <p14:creationId xmlns:p14="http://schemas.microsoft.com/office/powerpoint/2010/main" val="2845219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Myth or Reality? Communication is an unconscious process and it goes on at very moment of time. </a:t>
            </a:r>
          </a:p>
          <a:p>
            <a:endParaRPr lang="en-US" dirty="0" smtClean="0"/>
          </a:p>
          <a:p>
            <a:r>
              <a:rPr lang="en-US" b="1" dirty="0" smtClean="0"/>
              <a:t>SOLICIT</a:t>
            </a:r>
            <a:r>
              <a:rPr lang="en-US" b="1" baseline="0" dirty="0" smtClean="0"/>
              <a:t> AUDIENCE RESPONSE </a:t>
            </a:r>
          </a:p>
          <a:p>
            <a:endParaRPr lang="en-US" b="1" baseline="0" dirty="0" smtClean="0"/>
          </a:p>
          <a:p>
            <a:r>
              <a:rPr lang="en-US" dirty="0" smtClean="0"/>
              <a:t>This is a reality, communication is an unconscious process that is happening at every moment. </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17</a:t>
            </a:fld>
            <a:endParaRPr lang="en-US" dirty="0"/>
          </a:p>
        </p:txBody>
      </p:sp>
    </p:spTree>
    <p:extLst>
      <p:ext uri="{BB962C8B-B14F-4D97-AF65-F5344CB8AC3E}">
        <p14:creationId xmlns:p14="http://schemas.microsoft.com/office/powerpoint/2010/main" val="24393518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Tell: There are 4 basic</a:t>
            </a:r>
            <a:r>
              <a:rPr lang="en-US" baseline="0" dirty="0" smtClean="0"/>
              <a:t> </a:t>
            </a:r>
            <a:r>
              <a:rPr lang="en-US" dirty="0" smtClean="0"/>
              <a:t>types of communication; Verbal, non-verbal, visual, and written. Let’s take a deeper look at each type of communication.</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18</a:t>
            </a:fld>
            <a:endParaRPr lang="en-US"/>
          </a:p>
        </p:txBody>
      </p:sp>
    </p:spTree>
    <p:extLst>
      <p:ext uri="{BB962C8B-B14F-4D97-AF65-F5344CB8AC3E}">
        <p14:creationId xmlns:p14="http://schemas.microsoft.com/office/powerpoint/2010/main" val="143349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dirty="0" smtClean="0"/>
              <a:t> Verbal Communication. Verbal communication is one of the basic functions of sharing information, using speech. Lets see some examples of verbal communication.</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19</a:t>
            </a:fld>
            <a:endParaRPr lang="en-US" dirty="0"/>
          </a:p>
        </p:txBody>
      </p:sp>
    </p:spTree>
    <p:extLst>
      <p:ext uri="{BB962C8B-B14F-4D97-AF65-F5344CB8AC3E}">
        <p14:creationId xmlns:p14="http://schemas.microsoft.com/office/powerpoint/2010/main" val="3674592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a:t>
            </a:r>
            <a:r>
              <a:rPr lang="en-US" b="1" baseline="0" dirty="0"/>
              <a:t> </a:t>
            </a:r>
            <a:r>
              <a:rPr lang="en-US" b="0" baseline="0" dirty="0" smtClean="0"/>
              <a:t>Place Holder</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2</a:t>
            </a:fld>
            <a:endParaRPr lang="en-US" dirty="0"/>
          </a:p>
        </p:txBody>
      </p:sp>
    </p:spTree>
    <p:extLst>
      <p:ext uri="{BB962C8B-B14F-4D97-AF65-F5344CB8AC3E}">
        <p14:creationId xmlns:p14="http://schemas.microsoft.com/office/powerpoint/2010/main" val="2698251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0" baseline="0" dirty="0" smtClean="0"/>
              <a:t> Staff meetings are a formal way of verbal communication. </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20</a:t>
            </a:fld>
            <a:endParaRPr lang="en-US" dirty="0"/>
          </a:p>
        </p:txBody>
      </p:sp>
    </p:spTree>
    <p:extLst>
      <p:ext uri="{BB962C8B-B14F-4D97-AF65-F5344CB8AC3E}">
        <p14:creationId xmlns:p14="http://schemas.microsoft.com/office/powerpoint/2010/main" val="3915020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40A09E-976F-4BBB-A628-32543A9E220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635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Non-Verbal Communication</a:t>
            </a:r>
          </a:p>
          <a:p>
            <a:r>
              <a:rPr lang="en-US" dirty="0" smtClean="0"/>
              <a:t>A large portion of our communication is non-verbal. We respond to thousands of non-verbal cues and behaviors everyday. Some examples of non-verbal communication would be facial expressions, gestures, tone of voice, body language and appearance. </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22</a:t>
            </a:fld>
            <a:endParaRPr lang="en-US" dirty="0"/>
          </a:p>
        </p:txBody>
      </p:sp>
    </p:spTree>
    <p:extLst>
      <p:ext uri="{BB962C8B-B14F-4D97-AF65-F5344CB8AC3E}">
        <p14:creationId xmlns:p14="http://schemas.microsoft.com/office/powerpoint/2010/main" val="1978550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a:t>
            </a:r>
          </a:p>
          <a:p>
            <a:endParaRPr lang="en-US" b="1" dirty="0" smtClean="0"/>
          </a:p>
          <a:p>
            <a:r>
              <a:rPr lang="en-US" b="1" dirty="0" smtClean="0"/>
              <a:t>TELL: </a:t>
            </a:r>
            <a:r>
              <a:rPr lang="en-US" dirty="0" smtClean="0"/>
              <a:t>Lets see if you can identify the different</a:t>
            </a:r>
            <a:r>
              <a:rPr lang="en-US" baseline="0" dirty="0" smtClean="0"/>
              <a:t> types of</a:t>
            </a:r>
            <a:r>
              <a:rPr lang="en-US" dirty="0" smtClean="0"/>
              <a:t> non-verbal cues. </a:t>
            </a:r>
          </a:p>
          <a:p>
            <a:endParaRPr lang="en-US" dirty="0" smtClean="0"/>
          </a:p>
          <a:p>
            <a:r>
              <a:rPr lang="en-US" b="1" dirty="0" smtClean="0"/>
              <a:t>ASK:</a:t>
            </a:r>
            <a:r>
              <a:rPr lang="en-US" b="1" baseline="0" dirty="0" smtClean="0"/>
              <a:t> </a:t>
            </a:r>
            <a:r>
              <a:rPr lang="en-US" dirty="0" smtClean="0"/>
              <a:t>Can</a:t>
            </a:r>
            <a:r>
              <a:rPr lang="en-US" baseline="0" dirty="0" smtClean="0"/>
              <a:t> anyone guess which type of non-verbal cue this picture is demonstrating?</a:t>
            </a:r>
            <a:endParaRPr lang="en-US" dirty="0" smtClean="0"/>
          </a:p>
          <a:p>
            <a:endParaRPr lang="en-US" dirty="0" smtClean="0"/>
          </a:p>
          <a:p>
            <a:r>
              <a:rPr lang="en-US" b="1" dirty="0" smtClean="0"/>
              <a:t>SOLICIT</a:t>
            </a:r>
            <a:r>
              <a:rPr lang="en-US" b="1" baseline="0" dirty="0" smtClean="0"/>
              <a:t> AUDIENCE RESPONSE</a:t>
            </a:r>
            <a:endParaRPr lang="en-US" b="1" dirty="0" smtClean="0"/>
          </a:p>
          <a:p>
            <a:r>
              <a:rPr lang="en-US" dirty="0" smtClean="0"/>
              <a:t> </a:t>
            </a:r>
          </a:p>
          <a:p>
            <a:r>
              <a:rPr lang="en-US" b="1" dirty="0" smtClean="0"/>
              <a:t>TELL:</a:t>
            </a:r>
            <a:r>
              <a:rPr lang="en-US" b="1" baseline="0" dirty="0" smtClean="0"/>
              <a:t> </a:t>
            </a:r>
            <a:r>
              <a:rPr lang="en-US" dirty="0" smtClean="0"/>
              <a:t>That’s right, facial expressions.</a:t>
            </a:r>
            <a:r>
              <a:rPr lang="en-US" baseline="0" dirty="0" smtClean="0"/>
              <a:t> </a:t>
            </a:r>
            <a:endParaRPr lang="en-US" dirty="0" smtClean="0"/>
          </a:p>
          <a:p>
            <a:endParaRPr lang="en-US" dirty="0" smtClean="0"/>
          </a:p>
          <a:p>
            <a:r>
              <a:rPr lang="en-US" dirty="0" smtClean="0"/>
              <a:t>Let’s take</a:t>
            </a:r>
            <a:r>
              <a:rPr lang="en-US" baseline="0" dirty="0" smtClean="0"/>
              <a:t> a look at </a:t>
            </a:r>
            <a:r>
              <a:rPr lang="en-US" dirty="0" smtClean="0"/>
              <a:t>the next example.</a:t>
            </a:r>
            <a:r>
              <a:rPr lang="en-US" baseline="0" dirty="0" smtClean="0"/>
              <a:t> </a:t>
            </a:r>
            <a:r>
              <a:rPr lang="en-US" dirty="0" smtClean="0"/>
              <a:t> </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23</a:t>
            </a:fld>
            <a:endParaRPr lang="en-US" dirty="0"/>
          </a:p>
        </p:txBody>
      </p:sp>
    </p:spTree>
    <p:extLst>
      <p:ext uri="{BB962C8B-B14F-4D97-AF65-F5344CB8AC3E}">
        <p14:creationId xmlns:p14="http://schemas.microsoft.com/office/powerpoint/2010/main" val="968319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 </a:t>
            </a:r>
            <a:r>
              <a:rPr lang="en-US" dirty="0" smtClean="0"/>
              <a:t>What type</a:t>
            </a:r>
            <a:r>
              <a:rPr lang="en-US" baseline="0" dirty="0" smtClean="0"/>
              <a:t> of </a:t>
            </a:r>
            <a:r>
              <a:rPr lang="en-US" dirty="0" smtClean="0"/>
              <a:t>non-verbal cue do you think this is?  </a:t>
            </a:r>
          </a:p>
          <a:p>
            <a:endParaRPr lang="en-US" dirty="0" smtClean="0"/>
          </a:p>
          <a:p>
            <a:r>
              <a:rPr lang="en-US" b="1" dirty="0" smtClean="0"/>
              <a:t>SOLICIT</a:t>
            </a:r>
            <a:r>
              <a:rPr lang="en-US" b="1" baseline="0" dirty="0" smtClean="0"/>
              <a:t> AUDIENCE RESPONSE</a:t>
            </a:r>
          </a:p>
          <a:p>
            <a:endParaRPr lang="en-US" b="1" dirty="0" smtClean="0"/>
          </a:p>
          <a:p>
            <a:r>
              <a:rPr lang="en-US" dirty="0" smtClean="0"/>
              <a:t>Exactly, gestures. Great Job! </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24</a:t>
            </a:fld>
            <a:endParaRPr lang="en-US" dirty="0"/>
          </a:p>
        </p:txBody>
      </p:sp>
    </p:spTree>
    <p:extLst>
      <p:ext uri="{BB962C8B-B14F-4D97-AF65-F5344CB8AC3E}">
        <p14:creationId xmlns:p14="http://schemas.microsoft.com/office/powerpoint/2010/main" val="15979396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a:t>
            </a:r>
            <a:r>
              <a:rPr lang="en-US" b="1" baseline="0" dirty="0" smtClean="0"/>
              <a:t> </a:t>
            </a:r>
            <a:r>
              <a:rPr lang="en-US" b="0" baseline="0" dirty="0" smtClean="0"/>
              <a:t>What non-verbal cue does this look like?</a:t>
            </a:r>
          </a:p>
          <a:p>
            <a:endParaRPr lang="en-US" b="0" baseline="0" dirty="0" smtClean="0"/>
          </a:p>
          <a:p>
            <a:r>
              <a:rPr lang="en-US" b="1" baseline="0" dirty="0" smtClean="0"/>
              <a:t>SOLICIT AUDIENCE RESPONSE</a:t>
            </a:r>
          </a:p>
          <a:p>
            <a:endParaRPr lang="en-US" b="1" dirty="0" smtClean="0"/>
          </a:p>
          <a:p>
            <a:r>
              <a:rPr lang="en-US" b="1" dirty="0" smtClean="0"/>
              <a:t>TELL:</a:t>
            </a:r>
            <a:r>
              <a:rPr lang="en-US" b="1" baseline="0" dirty="0" smtClean="0"/>
              <a:t> </a:t>
            </a:r>
            <a:r>
              <a:rPr lang="en-US" dirty="0" smtClean="0"/>
              <a:t>Correct, tone of voice. The</a:t>
            </a:r>
            <a:r>
              <a:rPr lang="en-US" baseline="0" dirty="0" smtClean="0"/>
              <a:t> tone of your voice can change the way a person receives your communication. </a:t>
            </a:r>
            <a:endParaRPr lang="en-US" dirty="0" smtClean="0"/>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25</a:t>
            </a:fld>
            <a:endParaRPr lang="en-US" dirty="0"/>
          </a:p>
        </p:txBody>
      </p:sp>
    </p:spTree>
    <p:extLst>
      <p:ext uri="{BB962C8B-B14F-4D97-AF65-F5344CB8AC3E}">
        <p14:creationId xmlns:p14="http://schemas.microsoft.com/office/powerpoint/2010/main" val="16926003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 ASK: </a:t>
            </a:r>
            <a:r>
              <a:rPr lang="en-US" b="0" baseline="0" dirty="0" smtClean="0"/>
              <a:t> What non-verbal cue do you think this is representing? </a:t>
            </a:r>
          </a:p>
          <a:p>
            <a:endParaRPr lang="en-US" b="0" baseline="0" dirty="0" smtClean="0"/>
          </a:p>
          <a:p>
            <a:r>
              <a:rPr lang="en-US" b="1" baseline="0" dirty="0" smtClean="0"/>
              <a:t>SOLICIT AUDIENCE RESPONSE</a:t>
            </a:r>
          </a:p>
          <a:p>
            <a:endParaRPr lang="en-US" b="0" baseline="0" dirty="0" smtClean="0"/>
          </a:p>
          <a:p>
            <a:r>
              <a:rPr lang="en-US" b="1" dirty="0" smtClean="0"/>
              <a:t>Tell:</a:t>
            </a:r>
            <a:r>
              <a:rPr lang="en-US" b="1" baseline="0" dirty="0" smtClean="0"/>
              <a:t> </a:t>
            </a:r>
            <a:r>
              <a:rPr lang="en-US" dirty="0" smtClean="0"/>
              <a:t>Body language. Your</a:t>
            </a:r>
            <a:r>
              <a:rPr lang="en-US" baseline="0" dirty="0" smtClean="0"/>
              <a:t> body language can tell someone a lot of how you are feeling, with out them even speaking with you. </a:t>
            </a:r>
            <a:endParaRPr lang="en-US" dirty="0" smtClean="0"/>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26</a:t>
            </a:fld>
            <a:endParaRPr lang="en-US" dirty="0"/>
          </a:p>
        </p:txBody>
      </p:sp>
    </p:spTree>
    <p:extLst>
      <p:ext uri="{BB962C8B-B14F-4D97-AF65-F5344CB8AC3E}">
        <p14:creationId xmlns:p14="http://schemas.microsoft.com/office/powerpoint/2010/main" val="35045678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 </a:t>
            </a:r>
            <a:r>
              <a:rPr lang="en-US" b="0" dirty="0" smtClean="0"/>
              <a:t>Can</a:t>
            </a:r>
            <a:r>
              <a:rPr lang="en-US" b="0" baseline="0" dirty="0" smtClean="0"/>
              <a:t> anyone tell me what this non-verbal type is?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SOLICIT AUDIENCE RESPONSE</a:t>
            </a:r>
          </a:p>
          <a:p>
            <a:endParaRPr lang="en-US" b="0" baseline="0" dirty="0" smtClean="0"/>
          </a:p>
          <a:p>
            <a:r>
              <a:rPr lang="en-US" b="1" dirty="0" smtClean="0"/>
              <a:t>TELL: </a:t>
            </a:r>
            <a:r>
              <a:rPr lang="en-US" b="0" baseline="0" dirty="0" smtClean="0"/>
              <a:t> That’s correct, e</a:t>
            </a:r>
            <a:r>
              <a:rPr lang="en-US" dirty="0" smtClean="0"/>
              <a:t>ye contact. Giving</a:t>
            </a:r>
            <a:r>
              <a:rPr lang="en-US" baseline="0" dirty="0" smtClean="0"/>
              <a:t> eye contact can tell someone you are listening to them, and they have your attention.</a:t>
            </a:r>
            <a:r>
              <a:rPr lang="en-US" dirty="0" smtClean="0"/>
              <a:t> </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27</a:t>
            </a:fld>
            <a:endParaRPr lang="en-US" dirty="0"/>
          </a:p>
        </p:txBody>
      </p:sp>
    </p:spTree>
    <p:extLst>
      <p:ext uri="{BB962C8B-B14F-4D97-AF65-F5344CB8AC3E}">
        <p14:creationId xmlns:p14="http://schemas.microsoft.com/office/powerpoint/2010/main" val="3218059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ASK:</a:t>
            </a:r>
            <a:r>
              <a:rPr lang="en-US" b="1" baseline="0" dirty="0" smtClean="0"/>
              <a:t> </a:t>
            </a:r>
            <a:r>
              <a:rPr lang="en-US" b="0" baseline="0" dirty="0" smtClean="0"/>
              <a:t>What non-verbal cue does this represent? </a:t>
            </a:r>
          </a:p>
          <a:p>
            <a:endParaRPr lang="en-US" b="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smtClean="0"/>
              <a:t>SOLICIT AUDIENCE RESPONSE</a:t>
            </a:r>
          </a:p>
          <a:p>
            <a:endParaRPr lang="en-US" b="0" baseline="0" dirty="0" smtClean="0"/>
          </a:p>
          <a:p>
            <a:r>
              <a:rPr lang="en-US" b="1" dirty="0" smtClean="0"/>
              <a:t> TELL:</a:t>
            </a:r>
            <a:r>
              <a:rPr lang="en-US" b="1" baseline="0" dirty="0" smtClean="0"/>
              <a:t> </a:t>
            </a:r>
            <a:r>
              <a:rPr lang="en-US" dirty="0" smtClean="0"/>
              <a:t>Appearance. The</a:t>
            </a:r>
            <a:r>
              <a:rPr lang="en-US" baseline="0" dirty="0" smtClean="0"/>
              <a:t> way someone presents themselves is another example of a non-verbal cue. </a:t>
            </a:r>
            <a:r>
              <a:rPr lang="en-US" baseline="0" dirty="0" smtClean="0"/>
              <a:t>Looking at the first picture from the left, would you start your shift with an unclean apron? What does the middle picture tell us? What do for our society? The last picture on the right depicts a doctor in professional wear and in relaxed street wear when he is not at work. </a:t>
            </a:r>
            <a:endParaRPr lang="en-US" dirty="0" smtClean="0"/>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28</a:t>
            </a:fld>
            <a:endParaRPr lang="en-US" dirty="0"/>
          </a:p>
        </p:txBody>
      </p:sp>
    </p:spTree>
    <p:extLst>
      <p:ext uri="{BB962C8B-B14F-4D97-AF65-F5344CB8AC3E}">
        <p14:creationId xmlns:p14="http://schemas.microsoft.com/office/powerpoint/2010/main" val="1934376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 </a:t>
            </a:r>
          </a:p>
          <a:p>
            <a:endParaRPr lang="en-US" b="1" dirty="0" smtClean="0"/>
          </a:p>
          <a:p>
            <a:r>
              <a:rPr lang="en-US" b="1" dirty="0" smtClean="0"/>
              <a:t>TELL:</a:t>
            </a:r>
            <a:r>
              <a:rPr lang="en-US" b="1" baseline="0" dirty="0" smtClean="0"/>
              <a:t> </a:t>
            </a:r>
            <a:r>
              <a:rPr lang="en-US" b="0" baseline="0" dirty="0" smtClean="0"/>
              <a:t> Let’s take a moment and practice some non-verbal cues. This activity is called </a:t>
            </a:r>
            <a:r>
              <a:rPr lang="en-US" dirty="0" smtClean="0"/>
              <a:t>Actions speak louder than words. Everyone take a piece of paper from the bowl. Now without using words, act out the emotion and the class will try to guess the emotion. </a:t>
            </a:r>
          </a:p>
          <a:p>
            <a:endParaRPr lang="en-US" dirty="0" smtClean="0"/>
          </a:p>
          <a:p>
            <a:r>
              <a:rPr lang="en-US" b="1" baseline="0" dirty="0" smtClean="0"/>
              <a:t>SOLICIT FOR VOLUNTEERS, VOLUNTEERS WILL DEPEND ON TIME. </a:t>
            </a:r>
            <a:endParaRPr lang="en-US" b="1" dirty="0" smtClean="0"/>
          </a:p>
        </p:txBody>
      </p:sp>
      <p:sp>
        <p:nvSpPr>
          <p:cNvPr id="4" name="Slide Number Placeholder 3"/>
          <p:cNvSpPr>
            <a:spLocks noGrp="1"/>
          </p:cNvSpPr>
          <p:nvPr>
            <p:ph type="sldNum" sz="quarter" idx="10"/>
          </p:nvPr>
        </p:nvSpPr>
        <p:spPr/>
        <p:txBody>
          <a:bodyPr/>
          <a:lstStyle/>
          <a:p>
            <a:fld id="{2740A09E-976F-4BBB-A628-32543A9E2206}" type="slidenum">
              <a:rPr lang="en-US" smtClean="0"/>
              <a:t>29</a:t>
            </a:fld>
            <a:endParaRPr lang="en-US" dirty="0"/>
          </a:p>
        </p:txBody>
      </p:sp>
    </p:spTree>
    <p:extLst>
      <p:ext uri="{BB962C8B-B14F-4D97-AF65-F5344CB8AC3E}">
        <p14:creationId xmlns:p14="http://schemas.microsoft.com/office/powerpoint/2010/main" val="4089758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0" baseline="0" dirty="0" smtClean="0"/>
              <a:t> How many of you have heard of the African proverb, “</a:t>
            </a:r>
            <a:r>
              <a:rPr lang="en-US" sz="1200" b="0" i="0" kern="1200" dirty="0" smtClean="0">
                <a:solidFill>
                  <a:schemeClr val="tx1"/>
                </a:solidFill>
                <a:effectLst/>
                <a:latin typeface="+mn-lt"/>
                <a:ea typeface="+mn-ea"/>
                <a:cs typeface="+mn-cs"/>
              </a:rPr>
              <a:t>It takes a village to raise a child” has been widely quoted</a:t>
            </a:r>
            <a:r>
              <a:rPr lang="en-US" sz="1200" b="0" i="0" kern="1200" baseline="0" dirty="0" smtClean="0">
                <a:solidFill>
                  <a:schemeClr val="tx1"/>
                </a:solidFill>
                <a:effectLst/>
                <a:latin typeface="+mn-lt"/>
                <a:ea typeface="+mn-ea"/>
                <a:cs typeface="+mn-cs"/>
              </a:rPr>
              <a:t> to refer to </a:t>
            </a:r>
            <a:r>
              <a:rPr lang="en-US" sz="1200" b="0" i="0" kern="1200" dirty="0" smtClean="0">
                <a:solidFill>
                  <a:schemeClr val="tx1"/>
                </a:solidFill>
                <a:effectLst/>
                <a:latin typeface="+mn-lt"/>
                <a:ea typeface="+mn-ea"/>
                <a:cs typeface="+mn-cs"/>
              </a:rPr>
              <a:t>entire communities of different people working together to promote the safekeeping and growth of the children.</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3</a:t>
            </a:fld>
            <a:endParaRPr lang="en-US" dirty="0"/>
          </a:p>
        </p:txBody>
      </p:sp>
    </p:spTree>
    <p:extLst>
      <p:ext uri="{BB962C8B-B14F-4D97-AF65-F5344CB8AC3E}">
        <p14:creationId xmlns:p14="http://schemas.microsoft.com/office/powerpoint/2010/main" val="3248709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ACTIVITY</a:t>
            </a:r>
            <a:r>
              <a:rPr lang="en-US" b="1" baseline="0" dirty="0" smtClean="0"/>
              <a:t> </a:t>
            </a:r>
          </a:p>
          <a:p>
            <a:endParaRPr lang="en-US" b="1" dirty="0" smtClean="0"/>
          </a:p>
          <a:p>
            <a:r>
              <a:rPr lang="en-US" b="1" dirty="0" smtClean="0"/>
              <a:t>TELL:</a:t>
            </a:r>
            <a:r>
              <a:rPr lang="en-US" b="1" baseline="0" dirty="0" smtClean="0"/>
              <a:t>  </a:t>
            </a:r>
            <a:r>
              <a:rPr lang="en-US" b="0" baseline="0" dirty="0" smtClean="0"/>
              <a:t>Now let’s do another activity called </a:t>
            </a:r>
            <a:r>
              <a:rPr lang="en-US" dirty="0" smtClean="0"/>
              <a:t>Watch Your Tone!  Using the emotion</a:t>
            </a:r>
            <a:r>
              <a:rPr lang="en-US" baseline="0" dirty="0" smtClean="0"/>
              <a:t> listed on the paper, l</a:t>
            </a:r>
            <a:r>
              <a:rPr lang="en-US" dirty="0" smtClean="0"/>
              <a:t>et’s go around the room and say following sentence for</a:t>
            </a:r>
            <a:r>
              <a:rPr lang="en-US" baseline="0" dirty="0" smtClean="0"/>
              <a:t> the class </a:t>
            </a:r>
            <a:r>
              <a:rPr lang="en-US" dirty="0" smtClean="0"/>
              <a:t>“You have got to be kidding me.”</a:t>
            </a:r>
          </a:p>
          <a:p>
            <a:endParaRPr lang="en-US" dirty="0" smtClean="0"/>
          </a:p>
          <a:p>
            <a:r>
              <a:rPr lang="en-US" b="1" dirty="0" smtClean="0"/>
              <a:t>AFTER</a:t>
            </a:r>
            <a:r>
              <a:rPr lang="en-US" b="1" baseline="0" dirty="0" smtClean="0"/>
              <a:t> THE ACTIVITY</a:t>
            </a:r>
          </a:p>
          <a:p>
            <a:endParaRPr lang="en-US" b="1" baseline="0" dirty="0" smtClean="0"/>
          </a:p>
          <a:p>
            <a:r>
              <a:rPr lang="en-US" b="1" baseline="0" dirty="0" smtClean="0"/>
              <a:t>TELL: </a:t>
            </a:r>
            <a:r>
              <a:rPr lang="en-US" b="0" baseline="0" dirty="0" smtClean="0"/>
              <a:t>As you can see from the activity, we all said the same exact thing, but it came across differently depending on the tone of voice used. Therefore, it is important to be mindful of your tone when communicating with others.</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30</a:t>
            </a:fld>
            <a:endParaRPr lang="en-US" dirty="0"/>
          </a:p>
        </p:txBody>
      </p:sp>
    </p:spTree>
    <p:extLst>
      <p:ext uri="{BB962C8B-B14F-4D97-AF65-F5344CB8AC3E}">
        <p14:creationId xmlns:p14="http://schemas.microsoft.com/office/powerpoint/2010/main" val="2180805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Visual Communication. Visual communication is the transmission of ideas and information using symbols, images, and words.</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31</a:t>
            </a:fld>
            <a:endParaRPr lang="en-US" dirty="0"/>
          </a:p>
        </p:txBody>
      </p:sp>
    </p:spTree>
    <p:extLst>
      <p:ext uri="{BB962C8B-B14F-4D97-AF65-F5344CB8AC3E}">
        <p14:creationId xmlns:p14="http://schemas.microsoft.com/office/powerpoint/2010/main" val="30290327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Here are some examples of visual communication; training videos, menus, websites, banners and signs. </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32</a:t>
            </a:fld>
            <a:endParaRPr lang="en-US" dirty="0"/>
          </a:p>
        </p:txBody>
      </p:sp>
    </p:spTree>
    <p:extLst>
      <p:ext uri="{BB962C8B-B14F-4D97-AF65-F5344CB8AC3E}">
        <p14:creationId xmlns:p14="http://schemas.microsoft.com/office/powerpoint/2010/main" val="3151016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smtClean="0"/>
              <a:t>TELL: </a:t>
            </a:r>
            <a:r>
              <a:rPr lang="en-US" dirty="0" smtClean="0"/>
              <a:t>The Gold Standard. It is one thing to verbally instruct your staff to prepare food according to the gold standard, and another to create a visual guide for them to follow.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33</a:t>
            </a:fld>
            <a:endParaRPr lang="en-US" dirty="0"/>
          </a:p>
        </p:txBody>
      </p:sp>
    </p:spTree>
    <p:extLst>
      <p:ext uri="{BB962C8B-B14F-4D97-AF65-F5344CB8AC3E}">
        <p14:creationId xmlns:p14="http://schemas.microsoft.com/office/powerpoint/2010/main" val="3564815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Written Communication. Written communication is the most effective and commonly used form of communication in business. </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34</a:t>
            </a:fld>
            <a:endParaRPr lang="en-US" dirty="0"/>
          </a:p>
        </p:txBody>
      </p:sp>
    </p:spTree>
    <p:extLst>
      <p:ext uri="{BB962C8B-B14F-4D97-AF65-F5344CB8AC3E}">
        <p14:creationId xmlns:p14="http://schemas.microsoft.com/office/powerpoint/2010/main" val="3794345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Daily updates, forms, policies and procedures, recipes, and emails are some great examples of written communication. </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35</a:t>
            </a:fld>
            <a:endParaRPr lang="en-US" dirty="0"/>
          </a:p>
        </p:txBody>
      </p:sp>
    </p:spTree>
    <p:extLst>
      <p:ext uri="{BB962C8B-B14F-4D97-AF65-F5344CB8AC3E}">
        <p14:creationId xmlns:p14="http://schemas.microsoft.com/office/powerpoint/2010/main" val="1958046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b="0" dirty="0" smtClean="0"/>
              <a:t>One</a:t>
            </a:r>
            <a:r>
              <a:rPr lang="en-US" b="0" baseline="0" dirty="0" smtClean="0"/>
              <a:t> of the most important written communication tool we use is our signature. </a:t>
            </a:r>
            <a:r>
              <a:rPr lang="en-US" dirty="0" smtClean="0"/>
              <a:t>When you sign something, what does it mean? From signing</a:t>
            </a:r>
            <a:r>
              <a:rPr lang="en-US" baseline="0" dirty="0" smtClean="0"/>
              <a:t> a credit card receipt after making a purchase, or accepting a job offer to the daily forms we use in the cafeteria, w</a:t>
            </a:r>
            <a:r>
              <a:rPr lang="en-US" dirty="0" smtClean="0"/>
              <a:t>hen you sign a document you acknowledge that the document has been reviewed and you are verifying that the information is accurate. </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36</a:t>
            </a:fld>
            <a:endParaRPr lang="en-US" dirty="0"/>
          </a:p>
        </p:txBody>
      </p:sp>
    </p:spTree>
    <p:extLst>
      <p:ext uri="{BB962C8B-B14F-4D97-AF65-F5344CB8AC3E}">
        <p14:creationId xmlns:p14="http://schemas.microsoft.com/office/powerpoint/2010/main" val="9403317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b="0" dirty="0" smtClean="0"/>
              <a:t>For example</a:t>
            </a:r>
            <a:r>
              <a:rPr lang="en-US" b="0" baseline="0" dirty="0" smtClean="0"/>
              <a:t> , a form we use daily, the </a:t>
            </a:r>
            <a:r>
              <a:rPr lang="en-US" b="0" dirty="0" smtClean="0"/>
              <a:t>Production Record. By signing any document, you are certifying that the information on the report is true, correct and accurate with Food Services policies and procedure.</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37</a:t>
            </a:fld>
            <a:endParaRPr lang="en-US" dirty="0"/>
          </a:p>
        </p:txBody>
      </p:sp>
    </p:spTree>
    <p:extLst>
      <p:ext uri="{BB962C8B-B14F-4D97-AF65-F5344CB8AC3E}">
        <p14:creationId xmlns:p14="http://schemas.microsoft.com/office/powerpoint/2010/main" val="11990576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b="0" dirty="0" smtClean="0"/>
              <a:t>Remembering</a:t>
            </a:r>
            <a:r>
              <a:rPr lang="en-US" b="0" baseline="0" dirty="0" smtClean="0"/>
              <a:t> the 4 types of communication, verbal, non-verbal, visual and written. </a:t>
            </a:r>
            <a:r>
              <a:rPr lang="en-US" dirty="0" smtClean="0"/>
              <a:t>Here are some ways we</a:t>
            </a:r>
            <a:r>
              <a:rPr lang="en-US" baseline="0" dirty="0" smtClean="0"/>
              <a:t> can</a:t>
            </a:r>
            <a:r>
              <a:rPr lang="en-US" dirty="0" smtClean="0"/>
              <a:t> improve</a:t>
            </a:r>
            <a:r>
              <a:rPr lang="en-US" baseline="0" dirty="0" smtClean="0"/>
              <a:t> communication and customer service.</a:t>
            </a:r>
            <a:r>
              <a:rPr lang="en-US" dirty="0" smtClean="0"/>
              <a:t> We</a:t>
            </a:r>
            <a:r>
              <a:rPr lang="en-US" baseline="0" dirty="0" smtClean="0"/>
              <a:t> can make the effort to l</a:t>
            </a:r>
            <a:r>
              <a:rPr lang="en-US" dirty="0" smtClean="0"/>
              <a:t>earn names, encourage students to try menu items,</a:t>
            </a:r>
          </a:p>
          <a:p>
            <a:r>
              <a:rPr lang="en-US" dirty="0" smtClean="0"/>
              <a:t>Conduct table rounds during service times.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38</a:t>
            </a:fld>
            <a:endParaRPr lang="en-US" dirty="0"/>
          </a:p>
        </p:txBody>
      </p:sp>
    </p:spTree>
    <p:extLst>
      <p:ext uri="{BB962C8B-B14F-4D97-AF65-F5344CB8AC3E}">
        <p14:creationId xmlns:p14="http://schemas.microsoft.com/office/powerpoint/2010/main" val="25954693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TELL:</a:t>
            </a:r>
            <a:r>
              <a:rPr lang="en-US" b="1" baseline="0" dirty="0" smtClean="0"/>
              <a:t> </a:t>
            </a:r>
            <a:r>
              <a:rPr lang="en-US" b="0" baseline="0" dirty="0" smtClean="0"/>
              <a:t>Commonly known in the restaurant world as “Table Touching”, “Table Rounds” </a:t>
            </a:r>
            <a:r>
              <a:rPr lang="en-US" sz="1200" b="0" dirty="0" smtClean="0"/>
              <a:t>refers to the interaction between staff and its customers. FSMs are encouraged to</a:t>
            </a:r>
            <a:r>
              <a:rPr lang="en-US" sz="1200" b="0" baseline="0" dirty="0" smtClean="0"/>
              <a:t> </a:t>
            </a:r>
            <a:r>
              <a:rPr lang="en-US" sz="1200" b="0" dirty="0" smtClean="0"/>
              <a:t>step outside their kitchens to connect with their students</a:t>
            </a:r>
            <a:r>
              <a:rPr lang="en-US" b="0" dirty="0" smtClean="0"/>
              <a:t>. Smile and spread positivity,</a:t>
            </a:r>
            <a:r>
              <a:rPr lang="en-US" b="0" baseline="0" dirty="0" smtClean="0"/>
              <a:t> meet and greet, engage in conversation, encourage healthy eating habits, ask questions. </a:t>
            </a:r>
            <a:r>
              <a:rPr lang="en-US" b="0" dirty="0" smtClean="0"/>
              <a:t>Make your rounds</a:t>
            </a:r>
            <a:r>
              <a:rPr lang="en-US" b="0" baseline="0" dirty="0" smtClean="0"/>
              <a:t> daily and build stronger relationships with your students.</a:t>
            </a:r>
            <a:endParaRPr lang="en-US" b="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39</a:t>
            </a:fld>
            <a:endParaRPr lang="en-US" dirty="0"/>
          </a:p>
        </p:txBody>
      </p:sp>
    </p:spTree>
    <p:extLst>
      <p:ext uri="{BB962C8B-B14F-4D97-AF65-F5344CB8AC3E}">
        <p14:creationId xmlns:p14="http://schemas.microsoft.com/office/powerpoint/2010/main" val="3244623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b="0" dirty="0" smtClean="0"/>
              <a:t> So how does this apply to our</a:t>
            </a:r>
            <a:r>
              <a:rPr lang="en-US" b="0" baseline="0" dirty="0" smtClean="0"/>
              <a:t> schools. Our schools are mini examples of villages consisting of people in different roles that work together for the sole purpose to support the children in multiple perspectives. </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4</a:t>
            </a:fld>
            <a:endParaRPr lang="en-US" dirty="0"/>
          </a:p>
        </p:txBody>
      </p:sp>
    </p:spTree>
    <p:extLst>
      <p:ext uri="{BB962C8B-B14F-4D97-AF65-F5344CB8AC3E}">
        <p14:creationId xmlns:p14="http://schemas.microsoft.com/office/powerpoint/2010/main" val="28163847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800"/>
              </a:spcAft>
            </a:pPr>
            <a:r>
              <a:rPr lang="en-US" sz="1200" b="1" baseline="0" dirty="0" smtClean="0"/>
              <a:t>TELL:</a:t>
            </a:r>
            <a:r>
              <a:rPr lang="en-US" sz="1200" baseline="0" dirty="0" smtClean="0"/>
              <a:t> </a:t>
            </a:r>
            <a:r>
              <a:rPr lang="en-US" sz="1200" dirty="0" smtClean="0"/>
              <a:t>It is important to maintain good relations with your school administrations and faculty. Visit the main </a:t>
            </a:r>
            <a:r>
              <a:rPr lang="en-US" sz="1200" dirty="0" smtClean="0"/>
              <a:t>office:</a:t>
            </a:r>
            <a:r>
              <a:rPr lang="en-US" sz="1200" baseline="0" dirty="0" smtClean="0"/>
              <a:t> </a:t>
            </a:r>
            <a:r>
              <a:rPr lang="en-US" sz="1200" dirty="0" smtClean="0"/>
              <a:t>Smile</a:t>
            </a:r>
            <a:r>
              <a:rPr lang="en-US" sz="1200" dirty="0" smtClean="0"/>
              <a:t>, say hi, and be </a:t>
            </a:r>
            <a:r>
              <a:rPr lang="en-US" sz="1200" dirty="0" smtClean="0"/>
              <a:t>seen.</a:t>
            </a:r>
            <a:r>
              <a:rPr lang="en-US" sz="1200" baseline="0" dirty="0" smtClean="0"/>
              <a:t> </a:t>
            </a:r>
            <a:r>
              <a:rPr lang="en-US" sz="1200" dirty="0" smtClean="0"/>
              <a:t>Regular </a:t>
            </a:r>
            <a:r>
              <a:rPr lang="en-US" sz="1200" dirty="0" smtClean="0"/>
              <a:t>communication: </a:t>
            </a:r>
            <a:r>
              <a:rPr lang="en-US" sz="1200" dirty="0" smtClean="0"/>
              <a:t>Have </a:t>
            </a:r>
            <a:r>
              <a:rPr lang="en-US" sz="1200" dirty="0" smtClean="0"/>
              <a:t>both positive and negative communication. Do not communicate only where there is an issue, if</a:t>
            </a:r>
            <a:r>
              <a:rPr lang="en-US" sz="1200" baseline="0" dirty="0" smtClean="0"/>
              <a:t> </a:t>
            </a:r>
            <a:r>
              <a:rPr lang="en-US" sz="1200" dirty="0" smtClean="0"/>
              <a:t>so, every time you reach out, they will feel negative and not look forward to </a:t>
            </a:r>
            <a:r>
              <a:rPr lang="en-US" sz="1200" dirty="0" smtClean="0"/>
              <a:t>it.</a:t>
            </a:r>
            <a:r>
              <a:rPr lang="en-US" sz="1200" baseline="0" dirty="0" smtClean="0"/>
              <a:t> </a:t>
            </a:r>
            <a:r>
              <a:rPr lang="en-US" sz="1200" dirty="0" smtClean="0"/>
              <a:t>There </a:t>
            </a:r>
            <a:r>
              <a:rPr lang="en-US" sz="1200" dirty="0" smtClean="0"/>
              <a:t>is a right time and place for everything. </a:t>
            </a:r>
            <a:r>
              <a:rPr lang="en-US" sz="1200" dirty="0" smtClean="0"/>
              <a:t>Everyone </a:t>
            </a:r>
            <a:r>
              <a:rPr lang="en-US" sz="1200" dirty="0" smtClean="0"/>
              <a:t>is busy, be respectful of their time.</a:t>
            </a:r>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40</a:t>
            </a:fld>
            <a:endParaRPr lang="en-US" dirty="0"/>
          </a:p>
        </p:txBody>
      </p:sp>
    </p:spTree>
    <p:extLst>
      <p:ext uri="{BB962C8B-B14F-4D97-AF65-F5344CB8AC3E}">
        <p14:creationId xmlns:p14="http://schemas.microsoft.com/office/powerpoint/2010/main" val="838858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dirty="0" smtClean="0"/>
              <a:t>Effective Communication Strategies with School Faculty. It is important to maintain good relations with your school administrations and faculty. Here are some examples on how to do just that; Visit the main office: Smile, say hi, and be seen.</a:t>
            </a:r>
          </a:p>
          <a:p>
            <a:r>
              <a:rPr lang="en-US" dirty="0" smtClean="0"/>
              <a:t>        Communicate regularly: Practice positive and constructive communication regularly</a:t>
            </a:r>
          </a:p>
          <a:p>
            <a:endParaRPr lang="en-US" dirty="0" smtClean="0"/>
          </a:p>
          <a:p>
            <a:r>
              <a:rPr lang="en-US" dirty="0" smtClean="0"/>
              <a:t>And remember there is a right time and place for everything.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41</a:t>
            </a:fld>
            <a:endParaRPr lang="en-US" dirty="0"/>
          </a:p>
        </p:txBody>
      </p:sp>
    </p:spTree>
    <p:extLst>
      <p:ext uri="{BB962C8B-B14F-4D97-AF65-F5344CB8AC3E}">
        <p14:creationId xmlns:p14="http://schemas.microsoft.com/office/powerpoint/2010/main" val="20174162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ts val="0"/>
              </a:spcBef>
            </a:pPr>
            <a:r>
              <a:rPr lang="en-US" altLang="en-US" b="1" dirty="0"/>
              <a:t>TELL</a:t>
            </a:r>
            <a:r>
              <a:rPr lang="en-US" altLang="en-US" b="1" dirty="0" smtClean="0"/>
              <a:t>:  </a:t>
            </a:r>
            <a:r>
              <a:rPr lang="en-US" dirty="0" smtClean="0"/>
              <a:t>1. Plan Ahead</a:t>
            </a:r>
          </a:p>
          <a:p>
            <a:pPr marL="914400" lvl="1" indent="-342900">
              <a:spcBef>
                <a:spcPts val="0"/>
              </a:spcBef>
              <a:buFont typeface="Arial" panose="020B0604020202020204" pitchFamily="34" charset="0"/>
              <a:buChar char="•"/>
            </a:pPr>
            <a:r>
              <a:rPr lang="en-US" sz="2000" dirty="0" smtClean="0"/>
              <a:t>Prepare a short list of points</a:t>
            </a:r>
          </a:p>
          <a:p>
            <a:pPr>
              <a:spcBef>
                <a:spcPts val="0"/>
              </a:spcBef>
            </a:pPr>
            <a:r>
              <a:rPr lang="en-US" dirty="0" smtClean="0"/>
              <a:t>2. Set a Location</a:t>
            </a:r>
          </a:p>
          <a:p>
            <a:pPr marL="914400" lvl="1" indent="-342900">
              <a:spcBef>
                <a:spcPts val="0"/>
              </a:spcBef>
              <a:buFont typeface="Arial" panose="020B0604020202020204" pitchFamily="34" charset="0"/>
              <a:buChar char="•"/>
            </a:pPr>
            <a:r>
              <a:rPr lang="en-US" sz="2000" dirty="0" smtClean="0"/>
              <a:t>A set location will help save time and enforce timely attendance</a:t>
            </a:r>
          </a:p>
          <a:p>
            <a:pPr>
              <a:spcBef>
                <a:spcPts val="0"/>
              </a:spcBef>
            </a:pPr>
            <a:r>
              <a:rPr lang="en-US" dirty="0" smtClean="0"/>
              <a:t>3. Keep it Short and Simple</a:t>
            </a:r>
          </a:p>
          <a:p>
            <a:pPr marL="914400" lvl="1" indent="-342900">
              <a:spcBef>
                <a:spcPts val="0"/>
              </a:spcBef>
              <a:buFont typeface="Arial" panose="020B0604020202020204" pitchFamily="34" charset="0"/>
              <a:buChar char="•"/>
            </a:pPr>
            <a:r>
              <a:rPr lang="en-US" sz="2000" dirty="0" smtClean="0"/>
              <a:t>Keep the meeting around 2 minutes</a:t>
            </a:r>
          </a:p>
          <a:p>
            <a:pPr>
              <a:spcBef>
                <a:spcPts val="0"/>
              </a:spcBef>
            </a:pPr>
            <a:r>
              <a:rPr lang="en-US" dirty="0" smtClean="0"/>
              <a:t>4. Show &amp; Tell</a:t>
            </a:r>
          </a:p>
          <a:p>
            <a:pPr marL="914400" lvl="1" indent="-342900">
              <a:spcBef>
                <a:spcPts val="0"/>
              </a:spcBef>
              <a:buFont typeface="Arial" panose="020B0604020202020204" pitchFamily="34" charset="0"/>
              <a:buChar char="•"/>
            </a:pPr>
            <a:r>
              <a:rPr lang="en-US" sz="2000" dirty="0" smtClean="0"/>
              <a:t>Bring materials to the meeting for visual aid</a:t>
            </a:r>
          </a:p>
          <a:p>
            <a:pPr>
              <a:spcBef>
                <a:spcPts val="0"/>
              </a:spcBef>
            </a:pPr>
            <a:r>
              <a:rPr lang="en-US" dirty="0" smtClean="0"/>
              <a:t>5. Stay Focused</a:t>
            </a:r>
          </a:p>
          <a:p>
            <a:pPr marL="914400" lvl="1" indent="-342900">
              <a:spcBef>
                <a:spcPts val="0"/>
              </a:spcBef>
              <a:buFont typeface="Arial" panose="020B0604020202020204" pitchFamily="34" charset="0"/>
              <a:buChar char="•"/>
            </a:pPr>
            <a:r>
              <a:rPr lang="en-US" sz="2000" dirty="0" smtClean="0"/>
              <a:t>Focus on the main topics and revisit side topics after the meeting</a:t>
            </a:r>
          </a:p>
          <a:p>
            <a:pPr>
              <a:spcBef>
                <a:spcPts val="0"/>
              </a:spcBef>
            </a:pPr>
            <a:r>
              <a:rPr lang="en-US" dirty="0" smtClean="0"/>
              <a:t>6. Ask Better Questions</a:t>
            </a:r>
          </a:p>
          <a:p>
            <a:pPr marL="914400" lvl="1" indent="-342900">
              <a:spcBef>
                <a:spcPts val="0"/>
              </a:spcBef>
              <a:buFont typeface="Arial" panose="020B0604020202020204" pitchFamily="34" charset="0"/>
              <a:buChar char="•"/>
            </a:pPr>
            <a:r>
              <a:rPr lang="en-US" sz="2000" dirty="0" smtClean="0"/>
              <a:t>Ending the meeting with “Any questions?” will illicit no response, ask direct questions. </a:t>
            </a:r>
          </a:p>
          <a:p>
            <a:pPr>
              <a:spcBef>
                <a:spcPts val="0"/>
              </a:spcBef>
            </a:pPr>
            <a:r>
              <a:rPr lang="en-US" dirty="0" smtClean="0"/>
              <a:t>7. Give some Praise</a:t>
            </a:r>
          </a:p>
          <a:p>
            <a:pPr marL="914400" lvl="1" indent="-342900">
              <a:spcBef>
                <a:spcPts val="0"/>
              </a:spcBef>
              <a:buFont typeface="Arial" panose="020B0604020202020204" pitchFamily="34" charset="0"/>
              <a:buChar char="•"/>
            </a:pPr>
            <a:r>
              <a:rPr lang="en-US" sz="2000" dirty="0" smtClean="0"/>
              <a:t>Start your meeting on a positive note. Recognition and gratitude are great motivators. </a:t>
            </a:r>
          </a:p>
          <a:p>
            <a:pPr eaLnBrk="1" hangingPunct="1">
              <a:spcBef>
                <a:spcPct val="0"/>
              </a:spcBef>
            </a:pPr>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D7128E-A096-441F-A6FB-D1482016FDA9}"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7240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b="1" dirty="0" smtClean="0"/>
              <a:t>TELL:  </a:t>
            </a:r>
            <a:r>
              <a:rPr lang="en-US" altLang="en-US" dirty="0" smtClean="0"/>
              <a:t>There are four general areas in your pre-shift meetings that you should discuss during the course of the week; operations, forecasting, training and inspirations.  </a:t>
            </a:r>
          </a:p>
          <a:p>
            <a:pPr eaLnBrk="1" hangingPunct="1"/>
            <a:r>
              <a:rPr lang="en-US" altLang="en-US" dirty="0" smtClean="0"/>
              <a:t>This is a great opportunity to discuss forecasting with any outliers for the day. You can discuss the day’s menu, what items need to be offered or taken to create a reimbursable meal, changes to the pricing if applicable, any item substitutions to the menu or take about the exciting new items on the menu.  Correspond to your staff of any special events that could affect your operations, such as field trips, holiday, parties, and student testing.  Also confer with them on how to precede their task for the day, thus creating teamwork for all. Training should be the primary focus of your pre-shift meetings. Use these minutes to reinforce training, review pertinent policies and procedures or reinforce safety measures. </a:t>
            </a:r>
          </a:p>
          <a:p>
            <a:pPr eaLnBrk="1" hangingPunct="1">
              <a:spcBef>
                <a:spcPct val="0"/>
              </a:spcBef>
            </a:pPr>
            <a:r>
              <a:rPr lang="en-US" altLang="en-US" dirty="0" smtClean="0"/>
              <a:t>It is just as important to uplift your employees with some inspiration, especially when the week has been challenging.  Point out any positive actions that you and your staff have noticed. Keep your staff motivated and encourage them to stay positive. It is essential to end your meeting on a high note and share any positive happenings amongst the employees.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740A09E-976F-4BBB-A628-32543A9E2206}" type="slidenum">
              <a:rPr lang="en-US" smtClean="0"/>
              <a:t>43</a:t>
            </a:fld>
            <a:endParaRPr lang="en-US"/>
          </a:p>
        </p:txBody>
      </p:sp>
    </p:spTree>
    <p:extLst>
      <p:ext uri="{BB962C8B-B14F-4D97-AF65-F5344CB8AC3E}">
        <p14:creationId xmlns:p14="http://schemas.microsoft.com/office/powerpoint/2010/main" val="36718793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TELL:  </a:t>
            </a:r>
            <a:r>
              <a:rPr lang="en-US" altLang="en-US" dirty="0"/>
              <a:t>There are four general areas in your pre-shift meetings that you should discuss during the course of the week; operations, forecasting, training and inspirations.  </a:t>
            </a:r>
          </a:p>
          <a:p>
            <a:pPr eaLnBrk="1" hangingPunct="1"/>
            <a:r>
              <a:rPr lang="en-US" altLang="en-US" dirty="0"/>
              <a:t>This is a great opportunity to discuss forecasting with any outliers for the day. You can discuss the day’s menu, what items need to be offered or taken to create a reimbursable meal, changes to the pricing if applicable, any item substitutions to the menu or take about the exciting new items on the menu.  Correspond to your staff of any special events that could affect your operations, such as field trips, holiday, parties, and student testing.  Also confer with them on how to precede their task for the day, thus creating teamwork for all. Training should be the primary focus of your pre-shift meetings. Use these minutes to reinforce training, review pertinent policies and procedures or reinforce safety measures. </a:t>
            </a:r>
          </a:p>
          <a:p>
            <a:pPr eaLnBrk="1" hangingPunct="1">
              <a:spcBef>
                <a:spcPct val="0"/>
              </a:spcBef>
            </a:pPr>
            <a:r>
              <a:rPr lang="en-US" altLang="en-US" dirty="0"/>
              <a:t>It is just as important to uplift your employees with some inspiration, especially when the week has been challenging.  Point out any positive actions that you and your staff have noticed. Keep your staff motivated and encourage them to stay positive. It is essential to end your meeting on a high note and share any positive happenings amongst the employees.</a:t>
            </a:r>
          </a:p>
          <a:p>
            <a:pPr eaLnBrk="1" hangingPunct="1">
              <a:spcBef>
                <a:spcPct val="0"/>
              </a:spcBef>
            </a:pPr>
            <a:endParaRPr lang="en-US" altLang="en-US" dirty="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D7128E-A096-441F-A6FB-D1482016FDA9}"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709492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PLACEHOLDER FOR ANIMATION</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45</a:t>
            </a:fld>
            <a:endParaRPr lang="en-US" dirty="0"/>
          </a:p>
        </p:txBody>
      </p:sp>
    </p:spTree>
    <p:extLst>
      <p:ext uri="{BB962C8B-B14F-4D97-AF65-F5344CB8AC3E}">
        <p14:creationId xmlns:p14="http://schemas.microsoft.com/office/powerpoint/2010/main" val="3844836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ANIMATION:</a:t>
            </a:r>
            <a:r>
              <a:rPr lang="en-US" altLang="en-US" b="1" baseline="0" dirty="0" smtClean="0"/>
              <a:t> USE THIS TIMER FOR THE PRE-SHIFT MEETINGS.</a:t>
            </a:r>
            <a:endParaRPr lang="en-US" altLang="en-US" b="1" dirty="0"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1D7128E-A096-441F-A6FB-D1482016FDA9}" type="slidenum">
              <a:rPr kumimoji="0" lang="en-US" alt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2247093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b="0" dirty="0" smtClean="0"/>
              <a:t>As engaging partners in the village, we must continue to be committed to active communication and school involvement beyond the walls of our cafeterias.</a:t>
            </a:r>
            <a:r>
              <a:rPr lang="en-US" b="0" baseline="0" dirty="0" smtClean="0"/>
              <a:t> </a:t>
            </a:r>
            <a:r>
              <a:rPr lang="en-US" b="0" dirty="0" smtClean="0"/>
              <a:t>No one can do it alone, it takes a village, let’s do our part to prepare students to achieve excellence. </a:t>
            </a:r>
            <a:endParaRPr lang="en-US" b="0" dirty="0"/>
          </a:p>
        </p:txBody>
      </p:sp>
      <p:sp>
        <p:nvSpPr>
          <p:cNvPr id="4" name="Slide Number Placeholder 3"/>
          <p:cNvSpPr>
            <a:spLocks noGrp="1"/>
          </p:cNvSpPr>
          <p:nvPr>
            <p:ph type="sldNum" sz="quarter" idx="10"/>
          </p:nvPr>
        </p:nvSpPr>
        <p:spPr/>
        <p:txBody>
          <a:bodyPr/>
          <a:lstStyle/>
          <a:p>
            <a:fld id="{2740A09E-976F-4BBB-A628-32543A9E2206}" type="slidenum">
              <a:rPr lang="en-US" smtClean="0"/>
              <a:t>47</a:t>
            </a:fld>
            <a:endParaRPr lang="en-US" dirty="0"/>
          </a:p>
        </p:txBody>
      </p:sp>
    </p:spTree>
    <p:extLst>
      <p:ext uri="{BB962C8B-B14F-4D97-AF65-F5344CB8AC3E}">
        <p14:creationId xmlns:p14="http://schemas.microsoft.com/office/powerpoint/2010/main" val="1140300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 </a:t>
            </a:r>
            <a:r>
              <a:rPr lang="en-US" b="0" baseline="0" dirty="0" smtClean="0"/>
              <a:t>Our schools are mini examples of villages consisting of people in different roles that work together for the sole purpose to support the children in multiple perspectives. </a:t>
            </a:r>
            <a:endParaRPr lang="en-US" b="1" dirty="0" smtClean="0"/>
          </a:p>
          <a:p>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5</a:t>
            </a:fld>
            <a:endParaRPr lang="en-US" dirty="0"/>
          </a:p>
        </p:txBody>
      </p:sp>
    </p:spTree>
    <p:extLst>
      <p:ext uri="{BB962C8B-B14F-4D97-AF65-F5344CB8AC3E}">
        <p14:creationId xmlns:p14="http://schemas.microsoft.com/office/powerpoint/2010/main" val="3222607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TELL: </a:t>
            </a:r>
            <a:r>
              <a:rPr lang="en-US" b="0" dirty="0" smtClean="0"/>
              <a:t>You</a:t>
            </a:r>
            <a:r>
              <a:rPr lang="en-US" b="0" baseline="0" dirty="0" smtClean="0"/>
              <a:t> </a:t>
            </a:r>
            <a:r>
              <a:rPr lang="en-US" b="0" baseline="0" dirty="0"/>
              <a:t>are a part of that village</a:t>
            </a:r>
            <a:r>
              <a:rPr lang="en-US" dirty="0">
                <a:cs typeface="Calibri"/>
              </a:rPr>
              <a:t>! </a:t>
            </a:r>
            <a:r>
              <a:rPr lang="en-US" dirty="0" smtClean="0">
                <a:cs typeface="Calibri"/>
              </a:rPr>
              <a:t>In</a:t>
            </a:r>
            <a:r>
              <a:rPr lang="en-US" baseline="0" dirty="0" smtClean="0">
                <a:cs typeface="Calibri"/>
              </a:rPr>
              <a:t> fact, we play a very important role throughout the career of the students.</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6</a:t>
            </a:fld>
            <a:endParaRPr lang="en-US" dirty="0"/>
          </a:p>
        </p:txBody>
      </p:sp>
    </p:spTree>
    <p:extLst>
      <p:ext uri="{BB962C8B-B14F-4D97-AF65-F5344CB8AC3E}">
        <p14:creationId xmlns:p14="http://schemas.microsoft.com/office/powerpoint/2010/main" val="2406608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1" baseline="0" dirty="0" smtClean="0"/>
              <a:t> </a:t>
            </a:r>
            <a:r>
              <a:rPr lang="en-US" b="0" baseline="0" dirty="0" smtClean="0"/>
              <a:t>As a part of Food Services, we are fortunate to have the opportunity to interact with children at their favorite parts of the school day Each day we support the students, we build trust and help create a village that fosters learning and growth.</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7</a:t>
            </a:fld>
            <a:endParaRPr lang="en-US" dirty="0"/>
          </a:p>
        </p:txBody>
      </p:sp>
    </p:spTree>
    <p:extLst>
      <p:ext uri="{BB962C8B-B14F-4D97-AF65-F5344CB8AC3E}">
        <p14:creationId xmlns:p14="http://schemas.microsoft.com/office/powerpoint/2010/main" val="1370105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TELL:</a:t>
            </a:r>
            <a:r>
              <a:rPr lang="en-US" b="1" baseline="0" dirty="0" smtClean="0"/>
              <a:t> </a:t>
            </a:r>
            <a:r>
              <a:rPr lang="en-US" b="0" baseline="0" dirty="0" smtClean="0"/>
              <a:t>Be an active member of the village and integrate yourself in your school community. First and foremost, it is important that you are seen and heard regularly. Show your support and participate in school events. Build long-lasting, engaging relationships with students, parents, and faculty. Lastly, radiate a ready-to-serve persona. Always be on your toes ready to answer questions or help. </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8</a:t>
            </a:fld>
            <a:endParaRPr lang="en-US" dirty="0"/>
          </a:p>
        </p:txBody>
      </p:sp>
    </p:spTree>
    <p:extLst>
      <p:ext uri="{BB962C8B-B14F-4D97-AF65-F5344CB8AC3E}">
        <p14:creationId xmlns:p14="http://schemas.microsoft.com/office/powerpoint/2010/main" val="1021010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ACTIVITY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TELL:</a:t>
            </a:r>
            <a:r>
              <a:rPr lang="en-US" b="1" baseline="0" dirty="0" smtClean="0"/>
              <a:t> </a:t>
            </a:r>
            <a:r>
              <a:rPr lang="en-US" b="0" baseline="0" dirty="0" smtClean="0"/>
              <a:t>Keeping the following categories in mind, </a:t>
            </a:r>
            <a:r>
              <a:rPr lang="en-US" sz="1200" dirty="0" smtClean="0">
                <a:solidFill>
                  <a:prstClr val="black"/>
                </a:solidFill>
              </a:rPr>
              <a:t>discuss and brainstorm ideas on how you can integrate yourself in your school village. Write your answers</a:t>
            </a:r>
            <a:r>
              <a:rPr lang="en-US" sz="1200" baseline="0" dirty="0" smtClean="0">
                <a:solidFill>
                  <a:prstClr val="black"/>
                </a:solidFill>
              </a:rPr>
              <a:t> and be ready to share your ideas with the class!</a:t>
            </a:r>
            <a:endParaRPr lang="en-US" sz="1200" dirty="0" smtClean="0">
              <a:solidFill>
                <a:prstClr val="black"/>
              </a:solidFill>
            </a:endParaRPr>
          </a:p>
          <a:p>
            <a:endParaRPr lang="en-US" b="1" dirty="0" smtClean="0"/>
          </a:p>
          <a:p>
            <a:r>
              <a:rPr lang="en-US" b="1" dirty="0" smtClean="0"/>
              <a:t>CALL</a:t>
            </a:r>
            <a:r>
              <a:rPr lang="en-US" b="1" baseline="0" dirty="0" smtClean="0"/>
              <a:t> ON VOLUNTEERS TO SHARE THEIR IDEAS.</a:t>
            </a:r>
            <a:endParaRPr lang="en-US" b="1" dirty="0"/>
          </a:p>
        </p:txBody>
      </p:sp>
      <p:sp>
        <p:nvSpPr>
          <p:cNvPr id="4" name="Slide Number Placeholder 3"/>
          <p:cNvSpPr>
            <a:spLocks noGrp="1"/>
          </p:cNvSpPr>
          <p:nvPr>
            <p:ph type="sldNum" sz="quarter" idx="10"/>
          </p:nvPr>
        </p:nvSpPr>
        <p:spPr/>
        <p:txBody>
          <a:bodyPr/>
          <a:lstStyle/>
          <a:p>
            <a:fld id="{2740A09E-976F-4BBB-A628-32543A9E2206}" type="slidenum">
              <a:rPr lang="en-US" smtClean="0"/>
              <a:t>9</a:t>
            </a:fld>
            <a:endParaRPr lang="en-US" dirty="0"/>
          </a:p>
        </p:txBody>
      </p:sp>
    </p:spTree>
    <p:extLst>
      <p:ext uri="{BB962C8B-B14F-4D97-AF65-F5344CB8AC3E}">
        <p14:creationId xmlns:p14="http://schemas.microsoft.com/office/powerpoint/2010/main" val="41358525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99820505-F4B5-479B-BCFE-A23CA5B7D6BF}"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323451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dirty="0">
              <a:solidFill>
                <a:srgbClr val="008000">
                  <a:tint val="75000"/>
                </a:srgbClr>
              </a:solidFill>
              <a:latin typeface="Comic Sans MS" pitchFamily="66" charset="0"/>
            </a:endParaRPr>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dirty="0">
              <a:solidFill>
                <a:srgbClr val="008000">
                  <a:tint val="75000"/>
                </a:srgbClr>
              </a:solidFill>
              <a:latin typeface="Comic Sans MS" pitchFamily="66" charset="0"/>
            </a:endParaRPr>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dirty="0">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3828" y="287554"/>
            <a:ext cx="8229600" cy="1143000"/>
          </a:xfrm>
        </p:spPr>
        <p:txBody>
          <a:bodyPr/>
          <a:lstStyle>
            <a:lvl1pPr algn="l">
              <a:defRPr b="1"/>
            </a:lvl1pPr>
          </a:lstStyle>
          <a:p>
            <a:r>
              <a:rPr lang="en-US" dirty="0"/>
              <a:t>Click to edit Master title style</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6842A37D-74F9-4751-9A29-1656DCD9EF1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
        <p:nvSpPr>
          <p:cNvPr id="8" name="Text Placeholder 7"/>
          <p:cNvSpPr>
            <a:spLocks noGrp="1"/>
          </p:cNvSpPr>
          <p:nvPr>
            <p:ph type="body" sz="quarter" idx="13"/>
          </p:nvPr>
        </p:nvSpPr>
        <p:spPr>
          <a:xfrm>
            <a:off x="543828" y="1430554"/>
            <a:ext cx="8229600" cy="41100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1F648DAD-EE5D-4320-87F7-70E3EF34959D}"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29426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CCF2A3C6-EB75-412E-AE69-58A72A383DBC}"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675154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5" name="Footer Placeholder 4"/>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6" name="Slide Number Placeholder 5"/>
          <p:cNvSpPr>
            <a:spLocks noGrp="1"/>
          </p:cNvSpPr>
          <p:nvPr>
            <p:ph type="sldNum" sz="quarter" idx="12"/>
          </p:nvPr>
        </p:nvSpPr>
        <p:spPr/>
        <p:txBody>
          <a:bodyPr/>
          <a:lstStyle/>
          <a:p>
            <a:pPr defTabSz="457177">
              <a:defRPr/>
            </a:pPr>
            <a:fld id="{99820505-F4B5-479B-BCFE-A23CA5B7D6BF}"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173326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3828" y="287554"/>
            <a:ext cx="8229600" cy="1143000"/>
          </a:xfrm>
        </p:spPr>
        <p:txBody>
          <a:bodyPr/>
          <a:lstStyle>
            <a:lvl1pPr algn="l">
              <a:defRPr b="1"/>
            </a:lvl1pPr>
          </a:lstStyle>
          <a:p>
            <a:r>
              <a:rPr lang="en-US" dirty="0"/>
              <a:t>Click to edit Master title style</a:t>
            </a:r>
          </a:p>
        </p:txBody>
      </p:sp>
      <p:sp>
        <p:nvSpPr>
          <p:cNvPr id="4" name="Date Placeholder 3"/>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5" name="Footer Placeholder 4"/>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6" name="Slide Number Placeholder 5"/>
          <p:cNvSpPr>
            <a:spLocks noGrp="1"/>
          </p:cNvSpPr>
          <p:nvPr>
            <p:ph type="sldNum" sz="quarter" idx="12"/>
          </p:nvPr>
        </p:nvSpPr>
        <p:spPr/>
        <p:txBody>
          <a:bodyPr/>
          <a:lstStyle/>
          <a:p>
            <a:pPr defTabSz="457177">
              <a:defRPr/>
            </a:pPr>
            <a:fld id="{6842A37D-74F9-4751-9A29-1656DCD9EF19}"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
        <p:nvSpPr>
          <p:cNvPr id="8" name="Text Placeholder 7"/>
          <p:cNvSpPr>
            <a:spLocks noGrp="1"/>
          </p:cNvSpPr>
          <p:nvPr>
            <p:ph type="body" sz="quarter" idx="13"/>
          </p:nvPr>
        </p:nvSpPr>
        <p:spPr>
          <a:xfrm>
            <a:off x="543828" y="1430554"/>
            <a:ext cx="8229600" cy="41100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02501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1"/>
            <a:ext cx="5977126" cy="1362075"/>
          </a:xfrm>
        </p:spPr>
        <p:txBody>
          <a:bodyPr anchor="t"/>
          <a:lstStyle>
            <a:lvl1pPr algn="ctr">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2517588" y="2906714"/>
            <a:ext cx="5977125"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5" name="Footer Placeholder 4"/>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6" name="Slide Number Placeholder 5"/>
          <p:cNvSpPr>
            <a:spLocks noGrp="1"/>
          </p:cNvSpPr>
          <p:nvPr>
            <p:ph type="sldNum" sz="quarter" idx="12"/>
          </p:nvPr>
        </p:nvSpPr>
        <p:spPr/>
        <p:txBody>
          <a:bodyPr/>
          <a:lstStyle/>
          <a:p>
            <a:pPr defTabSz="457177">
              <a:defRPr/>
            </a:pPr>
            <a:fld id="{0762FEA8-43E7-48D2-9F9A-5B2F255AA7A8}"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 y="0"/>
            <a:ext cx="2694791" cy="6858000"/>
          </a:xfrm>
          <a:prstGeom prst="rect">
            <a:avLst/>
          </a:prstGeom>
        </p:spPr>
      </p:pic>
    </p:spTree>
    <p:extLst>
      <p:ext uri="{BB962C8B-B14F-4D97-AF65-F5344CB8AC3E}">
        <p14:creationId xmlns:p14="http://schemas.microsoft.com/office/powerpoint/2010/main" val="83756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6" name="Footer Placeholder 5"/>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7" name="Slide Number Placeholder 6"/>
          <p:cNvSpPr>
            <a:spLocks noGrp="1"/>
          </p:cNvSpPr>
          <p:nvPr>
            <p:ph type="sldNum" sz="quarter" idx="12"/>
          </p:nvPr>
        </p:nvSpPr>
        <p:spPr/>
        <p:txBody>
          <a:bodyPr/>
          <a:lstStyle/>
          <a:p>
            <a:pPr defTabSz="457177">
              <a:defRPr/>
            </a:pPr>
            <a:fld id="{F89972F0-032F-4367-A3E7-05C15025BF82}"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2609406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8" name="Footer Placeholder 7"/>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9" name="Slide Number Placeholder 8"/>
          <p:cNvSpPr>
            <a:spLocks noGrp="1"/>
          </p:cNvSpPr>
          <p:nvPr>
            <p:ph type="sldNum" sz="quarter" idx="12"/>
          </p:nvPr>
        </p:nvSpPr>
        <p:spPr/>
        <p:txBody>
          <a:bodyPr/>
          <a:lstStyle/>
          <a:p>
            <a:pPr defTabSz="457177">
              <a:defRPr/>
            </a:pPr>
            <a:fld id="{D32ABD10-85D0-4FEB-99ED-EFFD52B90749}"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3653078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4" name="Footer Placeholder 3"/>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5" name="Slide Number Placeholder 4"/>
          <p:cNvSpPr>
            <a:spLocks noGrp="1"/>
          </p:cNvSpPr>
          <p:nvPr>
            <p:ph type="sldNum" sz="quarter" idx="12"/>
          </p:nvPr>
        </p:nvSpPr>
        <p:spPr/>
        <p:txBody>
          <a:bodyPr/>
          <a:lstStyle/>
          <a:p>
            <a:pPr defTabSz="457177">
              <a:defRPr/>
            </a:pPr>
            <a:fld id="{CD946B33-D1EA-403F-8B31-D070BD9F2157}"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2102767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3" name="Footer Placeholder 2"/>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4" name="Slide Number Placeholder 3"/>
          <p:cNvSpPr>
            <a:spLocks noGrp="1"/>
          </p:cNvSpPr>
          <p:nvPr>
            <p:ph type="sldNum" sz="quarter" idx="12"/>
          </p:nvPr>
        </p:nvSpPr>
        <p:spPr/>
        <p:txBody>
          <a:bodyPr/>
          <a:lstStyle/>
          <a:p>
            <a:pPr defTabSz="457177">
              <a:defRPr/>
            </a:pPr>
            <a:fld id="{28CC7466-02B4-41E3-894E-0637EF17B883}"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37024885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0"/>
            <a:ext cx="5977126" cy="1362075"/>
          </a:xfrm>
        </p:spPr>
        <p:txBody>
          <a:bodyPr anchor="t"/>
          <a:lstStyle>
            <a:lvl1pPr algn="ctr">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dirty="0">
              <a:solidFill>
                <a:srgbClr val="008000">
                  <a:tint val="75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008000">
                  <a:tint val="75000"/>
                </a:srgbClr>
              </a:solidFill>
            </a:endParaRPr>
          </a:p>
        </p:txBody>
      </p:sp>
      <p:sp>
        <p:nvSpPr>
          <p:cNvPr id="6" name="Slide Number Placeholder 5"/>
          <p:cNvSpPr>
            <a:spLocks noGrp="1"/>
          </p:cNvSpPr>
          <p:nvPr>
            <p:ph type="sldNum" sz="quarter" idx="12"/>
          </p:nvPr>
        </p:nvSpPr>
        <p:spPr/>
        <p:txBody>
          <a:bodyPr/>
          <a:lstStyle/>
          <a:p>
            <a:pPr>
              <a:defRPr/>
            </a:pPr>
            <a:fld id="{0762FEA8-43E7-48D2-9F9A-5B2F255AA7A8}" type="slidenum">
              <a:rPr lang="en-US" smtClean="0">
                <a:solidFill>
                  <a:srgbClr val="008000">
                    <a:tint val="75000"/>
                  </a:srgbClr>
                </a:solidFill>
              </a:rPr>
              <a:pPr>
                <a:defRPr/>
              </a:pPr>
              <a:t>‹#›</a:t>
            </a:fld>
            <a:endParaRPr lang="en-US" dirty="0">
              <a:solidFill>
                <a:srgbClr val="008000">
                  <a:tint val="75000"/>
                </a:srgbClr>
              </a:solidFill>
            </a:endParaRP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3117986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6" name="Footer Placeholder 5"/>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7" name="Slide Number Placeholder 6"/>
          <p:cNvSpPr>
            <a:spLocks noGrp="1"/>
          </p:cNvSpPr>
          <p:nvPr>
            <p:ph type="sldNum" sz="quarter" idx="12"/>
          </p:nvPr>
        </p:nvSpPr>
        <p:spPr/>
        <p:txBody>
          <a:bodyPr/>
          <a:lstStyle/>
          <a:p>
            <a:pPr defTabSz="457177">
              <a:defRPr/>
            </a:pPr>
            <a:fld id="{FBE929D8-AA2A-4532-951C-5A38133B2446}"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310154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6" name="Footer Placeholder 5"/>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7" name="Slide Number Placeholder 6"/>
          <p:cNvSpPr>
            <a:spLocks noGrp="1"/>
          </p:cNvSpPr>
          <p:nvPr>
            <p:ph type="sldNum" sz="quarter" idx="12"/>
          </p:nvPr>
        </p:nvSpPr>
        <p:spPr/>
        <p:txBody>
          <a:bodyPr/>
          <a:lstStyle/>
          <a:p>
            <a:pPr defTabSz="457177">
              <a:defRPr/>
            </a:pPr>
            <a:fld id="{9AC335DC-9DA0-4F8F-BEBD-292E69251A32}"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189136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5" name="Footer Placeholder 4"/>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6" name="Slide Number Placeholder 5"/>
          <p:cNvSpPr>
            <a:spLocks noGrp="1"/>
          </p:cNvSpPr>
          <p:nvPr>
            <p:ph type="sldNum" sz="quarter" idx="12"/>
          </p:nvPr>
        </p:nvSpPr>
        <p:spPr/>
        <p:txBody>
          <a:bodyPr/>
          <a:lstStyle/>
          <a:p>
            <a:pPr defTabSz="457177">
              <a:defRPr/>
            </a:pPr>
            <a:fld id="{1F648DAD-EE5D-4320-87F7-70E3EF34959D}"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4009909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177">
              <a:defRPr/>
            </a:pPr>
            <a:endParaRPr lang="en-US" dirty="0">
              <a:solidFill>
                <a:srgbClr val="008000">
                  <a:tint val="75000"/>
                </a:srgbClr>
              </a:solidFill>
              <a:sym typeface="Helvetica Light" charset="0"/>
            </a:endParaRPr>
          </a:p>
        </p:txBody>
      </p:sp>
      <p:sp>
        <p:nvSpPr>
          <p:cNvPr id="5" name="Footer Placeholder 4"/>
          <p:cNvSpPr>
            <a:spLocks noGrp="1"/>
          </p:cNvSpPr>
          <p:nvPr>
            <p:ph type="ftr" sz="quarter" idx="11"/>
          </p:nvPr>
        </p:nvSpPr>
        <p:spPr/>
        <p:txBody>
          <a:bodyPr/>
          <a:lstStyle/>
          <a:p>
            <a:pPr defTabSz="457177">
              <a:defRPr/>
            </a:pPr>
            <a:endParaRPr lang="en-US" dirty="0">
              <a:solidFill>
                <a:srgbClr val="008000">
                  <a:tint val="75000"/>
                </a:srgbClr>
              </a:solidFill>
              <a:sym typeface="Helvetica Light" charset="0"/>
            </a:endParaRPr>
          </a:p>
        </p:txBody>
      </p:sp>
      <p:sp>
        <p:nvSpPr>
          <p:cNvPr id="6" name="Slide Number Placeholder 5"/>
          <p:cNvSpPr>
            <a:spLocks noGrp="1"/>
          </p:cNvSpPr>
          <p:nvPr>
            <p:ph type="sldNum" sz="quarter" idx="12"/>
          </p:nvPr>
        </p:nvSpPr>
        <p:spPr/>
        <p:txBody>
          <a:bodyPr/>
          <a:lstStyle/>
          <a:p>
            <a:pPr defTabSz="457177">
              <a:defRPr/>
            </a:pPr>
            <a:fld id="{CCF2A3C6-EB75-412E-AE69-58A72A383DBC}"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43588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5" name="Footer Placeholder 4"/>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6" name="Slide Number Placeholder 5"/>
          <p:cNvSpPr>
            <a:spLocks noGrp="1"/>
          </p:cNvSpPr>
          <p:nvPr>
            <p:ph type="sldNum" sz="quarter" idx="12"/>
          </p:nvPr>
        </p:nvSpPr>
        <p:spPr/>
        <p:txBody>
          <a:bodyPr/>
          <a:lstStyle/>
          <a:p>
            <a:pPr defTabSz="457177">
              <a:defRPr/>
            </a:pPr>
            <a:fld id="{99820505-F4B5-479B-BCFE-A23CA5B7D6BF}"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28513066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3828" y="287554"/>
            <a:ext cx="8229600" cy="1143000"/>
          </a:xfrm>
        </p:spPr>
        <p:txBody>
          <a:bodyPr/>
          <a:lstStyle>
            <a:lvl1pPr algn="l">
              <a:defRPr b="1"/>
            </a:lvl1pPr>
          </a:lstStyle>
          <a:p>
            <a:r>
              <a:rPr lang="en-US" dirty="0"/>
              <a:t>Click to edit Master title style</a:t>
            </a:r>
          </a:p>
        </p:txBody>
      </p:sp>
      <p:sp>
        <p:nvSpPr>
          <p:cNvPr id="4" name="Date Placeholder 3"/>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5" name="Footer Placeholder 4"/>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6" name="Slide Number Placeholder 5"/>
          <p:cNvSpPr>
            <a:spLocks noGrp="1"/>
          </p:cNvSpPr>
          <p:nvPr>
            <p:ph type="sldNum" sz="quarter" idx="12"/>
          </p:nvPr>
        </p:nvSpPr>
        <p:spPr/>
        <p:txBody>
          <a:bodyPr/>
          <a:lstStyle/>
          <a:p>
            <a:pPr defTabSz="457177">
              <a:defRPr/>
            </a:pPr>
            <a:fld id="{6842A37D-74F9-4751-9A29-1656DCD9EF19}"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
        <p:nvSpPr>
          <p:cNvPr id="8" name="Text Placeholder 7"/>
          <p:cNvSpPr>
            <a:spLocks noGrp="1"/>
          </p:cNvSpPr>
          <p:nvPr>
            <p:ph type="body" sz="quarter" idx="13"/>
          </p:nvPr>
        </p:nvSpPr>
        <p:spPr>
          <a:xfrm>
            <a:off x="543828" y="1430554"/>
            <a:ext cx="8229600" cy="41100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6241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17434" y="0"/>
            <a:ext cx="9161434" cy="6880414"/>
          </a:xfrm>
          <a:prstGeom prst="rect">
            <a:avLst/>
          </a:prstGeom>
        </p:spPr>
      </p:pic>
      <p:sp>
        <p:nvSpPr>
          <p:cNvPr id="2" name="Title 1"/>
          <p:cNvSpPr>
            <a:spLocks noGrp="1"/>
          </p:cNvSpPr>
          <p:nvPr>
            <p:ph type="title"/>
          </p:nvPr>
        </p:nvSpPr>
        <p:spPr>
          <a:xfrm>
            <a:off x="2517587" y="4406901"/>
            <a:ext cx="5977126" cy="1362075"/>
          </a:xfrm>
        </p:spPr>
        <p:txBody>
          <a:bodyPr anchor="t"/>
          <a:lstStyle>
            <a:lvl1pPr algn="ctr">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2517588" y="2906714"/>
            <a:ext cx="5977125" cy="1500187"/>
          </a:xfrm>
        </p:spPr>
        <p:txBody>
          <a:bodyPr anchor="b"/>
          <a:lstStyle>
            <a:lvl1pPr marL="0" indent="0">
              <a:buNone/>
              <a:defRPr sz="2000">
                <a:solidFill>
                  <a:schemeClr val="tx1">
                    <a:tint val="75000"/>
                  </a:schemeClr>
                </a:solidFill>
              </a:defRPr>
            </a:lvl1pPr>
            <a:lvl2pPr marL="457177" indent="0">
              <a:buNone/>
              <a:defRPr sz="1800">
                <a:solidFill>
                  <a:schemeClr val="tx1">
                    <a:tint val="75000"/>
                  </a:schemeClr>
                </a:solidFill>
              </a:defRPr>
            </a:lvl2pPr>
            <a:lvl3pPr marL="914353" indent="0">
              <a:buNone/>
              <a:defRPr sz="1600">
                <a:solidFill>
                  <a:schemeClr val="tx1">
                    <a:tint val="75000"/>
                  </a:schemeClr>
                </a:solidFill>
              </a:defRPr>
            </a:lvl3pPr>
            <a:lvl4pPr marL="1371530" indent="0">
              <a:buNone/>
              <a:defRPr sz="1400">
                <a:solidFill>
                  <a:schemeClr val="tx1">
                    <a:tint val="75000"/>
                  </a:schemeClr>
                </a:solidFill>
              </a:defRPr>
            </a:lvl4pPr>
            <a:lvl5pPr marL="1828706" indent="0">
              <a:buNone/>
              <a:defRPr sz="1400">
                <a:solidFill>
                  <a:schemeClr val="tx1">
                    <a:tint val="75000"/>
                  </a:schemeClr>
                </a:solidFill>
              </a:defRPr>
            </a:lvl5pPr>
            <a:lvl6pPr marL="2285883" indent="0">
              <a:buNone/>
              <a:defRPr sz="1400">
                <a:solidFill>
                  <a:schemeClr val="tx1">
                    <a:tint val="75000"/>
                  </a:schemeClr>
                </a:solidFill>
              </a:defRPr>
            </a:lvl6pPr>
            <a:lvl7pPr marL="2743060" indent="0">
              <a:buNone/>
              <a:defRPr sz="1400">
                <a:solidFill>
                  <a:schemeClr val="tx1">
                    <a:tint val="75000"/>
                  </a:schemeClr>
                </a:solidFill>
              </a:defRPr>
            </a:lvl7pPr>
            <a:lvl8pPr marL="3200236" indent="0">
              <a:buNone/>
              <a:defRPr sz="1400">
                <a:solidFill>
                  <a:schemeClr val="tx1">
                    <a:tint val="75000"/>
                  </a:schemeClr>
                </a:solidFill>
              </a:defRPr>
            </a:lvl8pPr>
            <a:lvl9pPr marL="36574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5" name="Footer Placeholder 4"/>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6" name="Slide Number Placeholder 5"/>
          <p:cNvSpPr>
            <a:spLocks noGrp="1"/>
          </p:cNvSpPr>
          <p:nvPr>
            <p:ph type="sldNum" sz="quarter" idx="12"/>
          </p:nvPr>
        </p:nvSpPr>
        <p:spPr/>
        <p:txBody>
          <a:bodyPr/>
          <a:lstStyle/>
          <a:p>
            <a:pPr defTabSz="457177">
              <a:defRPr/>
            </a:pPr>
            <a:fld id="{0762FEA8-43E7-48D2-9F9A-5B2F255AA7A8}"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6" y="0"/>
            <a:ext cx="2694791" cy="6858000"/>
          </a:xfrm>
          <a:prstGeom prst="rect">
            <a:avLst/>
          </a:prstGeom>
        </p:spPr>
      </p:pic>
    </p:spTree>
    <p:extLst>
      <p:ext uri="{BB962C8B-B14F-4D97-AF65-F5344CB8AC3E}">
        <p14:creationId xmlns:p14="http://schemas.microsoft.com/office/powerpoint/2010/main" val="3769610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6" name="Footer Placeholder 5"/>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7" name="Slide Number Placeholder 6"/>
          <p:cNvSpPr>
            <a:spLocks noGrp="1"/>
          </p:cNvSpPr>
          <p:nvPr>
            <p:ph type="sldNum" sz="quarter" idx="12"/>
          </p:nvPr>
        </p:nvSpPr>
        <p:spPr/>
        <p:txBody>
          <a:bodyPr/>
          <a:lstStyle/>
          <a:p>
            <a:pPr defTabSz="457177">
              <a:defRPr/>
            </a:pPr>
            <a:fld id="{F89972F0-032F-4367-A3E7-05C15025BF82}"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4263299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8" name="Footer Placeholder 7"/>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9" name="Slide Number Placeholder 8"/>
          <p:cNvSpPr>
            <a:spLocks noGrp="1"/>
          </p:cNvSpPr>
          <p:nvPr>
            <p:ph type="sldNum" sz="quarter" idx="12"/>
          </p:nvPr>
        </p:nvSpPr>
        <p:spPr/>
        <p:txBody>
          <a:bodyPr/>
          <a:lstStyle/>
          <a:p>
            <a:pPr defTabSz="457177">
              <a:defRPr/>
            </a:pPr>
            <a:fld id="{D32ABD10-85D0-4FEB-99ED-EFFD52B90749}"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4320766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4" name="Footer Placeholder 3"/>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5" name="Slide Number Placeholder 4"/>
          <p:cNvSpPr>
            <a:spLocks noGrp="1"/>
          </p:cNvSpPr>
          <p:nvPr>
            <p:ph type="sldNum" sz="quarter" idx="12"/>
          </p:nvPr>
        </p:nvSpPr>
        <p:spPr/>
        <p:txBody>
          <a:bodyPr/>
          <a:lstStyle/>
          <a:p>
            <a:pPr defTabSz="457177">
              <a:defRPr/>
            </a:pPr>
            <a:fld id="{CD946B33-D1EA-403F-8B31-D070BD9F2157}"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30662291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89972F0-032F-4367-A3E7-05C15025BF8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758207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3" name="Footer Placeholder 2"/>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4" name="Slide Number Placeholder 3"/>
          <p:cNvSpPr>
            <a:spLocks noGrp="1"/>
          </p:cNvSpPr>
          <p:nvPr>
            <p:ph type="sldNum" sz="quarter" idx="12"/>
          </p:nvPr>
        </p:nvSpPr>
        <p:spPr/>
        <p:txBody>
          <a:bodyPr/>
          <a:lstStyle/>
          <a:p>
            <a:pPr defTabSz="457177">
              <a:defRPr/>
            </a:pPr>
            <a:fld id="{28CC7466-02B4-41E3-894E-0637EF17B883}"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237064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6" name="Footer Placeholder 5"/>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7" name="Slide Number Placeholder 6"/>
          <p:cNvSpPr>
            <a:spLocks noGrp="1"/>
          </p:cNvSpPr>
          <p:nvPr>
            <p:ph type="sldNum" sz="quarter" idx="12"/>
          </p:nvPr>
        </p:nvSpPr>
        <p:spPr/>
        <p:txBody>
          <a:bodyPr/>
          <a:lstStyle/>
          <a:p>
            <a:pPr defTabSz="457177">
              <a:defRPr/>
            </a:pPr>
            <a:fld id="{FBE929D8-AA2A-4532-951C-5A38133B2446}"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2553253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6" name="Footer Placeholder 5"/>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7" name="Slide Number Placeholder 6"/>
          <p:cNvSpPr>
            <a:spLocks noGrp="1"/>
          </p:cNvSpPr>
          <p:nvPr>
            <p:ph type="sldNum" sz="quarter" idx="12"/>
          </p:nvPr>
        </p:nvSpPr>
        <p:spPr/>
        <p:txBody>
          <a:bodyPr/>
          <a:lstStyle/>
          <a:p>
            <a:pPr defTabSz="457177">
              <a:defRPr/>
            </a:pPr>
            <a:fld id="{9AC335DC-9DA0-4F8F-BEBD-292E69251A32}"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12914099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5" name="Footer Placeholder 4"/>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6" name="Slide Number Placeholder 5"/>
          <p:cNvSpPr>
            <a:spLocks noGrp="1"/>
          </p:cNvSpPr>
          <p:nvPr>
            <p:ph type="sldNum" sz="quarter" idx="12"/>
          </p:nvPr>
        </p:nvSpPr>
        <p:spPr/>
        <p:txBody>
          <a:bodyPr/>
          <a:lstStyle/>
          <a:p>
            <a:pPr defTabSz="457177">
              <a:defRPr/>
            </a:pPr>
            <a:fld id="{1F648DAD-EE5D-4320-87F7-70E3EF34959D}"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902633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177">
              <a:defRPr/>
            </a:pPr>
            <a:endParaRPr lang="en-US">
              <a:solidFill>
                <a:srgbClr val="008000">
                  <a:tint val="75000"/>
                </a:srgbClr>
              </a:solidFill>
              <a:sym typeface="Helvetica Light" charset="0"/>
            </a:endParaRPr>
          </a:p>
        </p:txBody>
      </p:sp>
      <p:sp>
        <p:nvSpPr>
          <p:cNvPr id="5" name="Footer Placeholder 4"/>
          <p:cNvSpPr>
            <a:spLocks noGrp="1"/>
          </p:cNvSpPr>
          <p:nvPr>
            <p:ph type="ftr" sz="quarter" idx="11"/>
          </p:nvPr>
        </p:nvSpPr>
        <p:spPr/>
        <p:txBody>
          <a:bodyPr/>
          <a:lstStyle/>
          <a:p>
            <a:pPr defTabSz="457177">
              <a:defRPr/>
            </a:pPr>
            <a:endParaRPr lang="en-US">
              <a:solidFill>
                <a:srgbClr val="008000">
                  <a:tint val="75000"/>
                </a:srgbClr>
              </a:solidFill>
              <a:sym typeface="Helvetica Light" charset="0"/>
            </a:endParaRPr>
          </a:p>
        </p:txBody>
      </p:sp>
      <p:sp>
        <p:nvSpPr>
          <p:cNvPr id="6" name="Slide Number Placeholder 5"/>
          <p:cNvSpPr>
            <a:spLocks noGrp="1"/>
          </p:cNvSpPr>
          <p:nvPr>
            <p:ph type="sldNum" sz="quarter" idx="12"/>
          </p:nvPr>
        </p:nvSpPr>
        <p:spPr/>
        <p:txBody>
          <a:bodyPr/>
          <a:lstStyle/>
          <a:p>
            <a:pPr defTabSz="457177">
              <a:defRPr/>
            </a:pPr>
            <a:fld id="{CCF2A3C6-EB75-412E-AE69-58A72A383DBC}" type="slidenum">
              <a:rPr lang="en-US" smtClean="0">
                <a:solidFill>
                  <a:srgbClr val="008000">
                    <a:tint val="75000"/>
                  </a:srgbClr>
                </a:solidFill>
                <a:sym typeface="Helvetica Light" charset="0"/>
              </a:rPr>
              <a:pPr defTabSz="457177">
                <a:defRPr/>
              </a:pPr>
              <a:t>‹#›</a:t>
            </a:fld>
            <a:endParaRPr lang="en-US" dirty="0">
              <a:solidFill>
                <a:srgbClr val="008000">
                  <a:tint val="75000"/>
                </a:srgbClr>
              </a:solidFill>
              <a:sym typeface="Helvetica Light" charset="0"/>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3"/>
            <a:ext cx="9144000" cy="1064029"/>
          </a:xfrm>
          <a:prstGeom prst="rect">
            <a:avLst/>
          </a:prstGeom>
        </p:spPr>
      </p:pic>
    </p:spTree>
    <p:extLst>
      <p:ext uri="{BB962C8B-B14F-4D97-AF65-F5344CB8AC3E}">
        <p14:creationId xmlns:p14="http://schemas.microsoft.com/office/powerpoint/2010/main" val="238656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03448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normAutofit/>
          </a:bodyPr>
          <a:lstStyle>
            <a:lvl1pPr>
              <a:defRPr sz="2400"/>
            </a:lvl1pPr>
            <a:lvl2pPr>
              <a:defRPr sz="2200"/>
            </a:lvl2pPr>
            <a:lvl3pPr>
              <a:defRPr sz="2000"/>
            </a:lvl3pPr>
            <a:lvl4pPr>
              <a:defRPr sz="18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027867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p:nvPicPr>
        <p:blipFill>
          <a:blip r:embed="rId2">
            <a:alphaModFix amt="69000"/>
            <a:extLst>
              <a:ext uri="{28A0092B-C50C-407E-A947-70E740481C1C}">
                <a14:useLocalDpi xmlns:a14="http://schemas.microsoft.com/office/drawing/2010/main" val="0"/>
              </a:ext>
            </a:extLst>
          </a:blip>
          <a:stretch>
            <a:fillRect/>
          </a:stretch>
        </p:blipFill>
        <p:spPr>
          <a:xfrm>
            <a:off x="8195" y="0"/>
            <a:ext cx="9161434" cy="6880414"/>
          </a:xfrm>
          <a:prstGeom prst="rect">
            <a:avLst/>
          </a:prstGeom>
        </p:spPr>
      </p:pic>
      <p:sp>
        <p:nvSpPr>
          <p:cNvPr id="2" name="Title 1"/>
          <p:cNvSpPr>
            <a:spLocks noGrp="1"/>
          </p:cNvSpPr>
          <p:nvPr>
            <p:ph type="title"/>
          </p:nvPr>
        </p:nvSpPr>
        <p:spPr>
          <a:xfrm>
            <a:off x="2753889" y="1643194"/>
            <a:ext cx="5977126" cy="1362075"/>
          </a:xfrm>
        </p:spPr>
        <p:txBody>
          <a:bodyPr anchor="t"/>
          <a:lstStyle>
            <a:lvl1pPr algn="ctr">
              <a:defRPr sz="4000" b="1" cap="all"/>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7" name="Picture 6" descr="FSD PPP Templ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5" y="0"/>
            <a:ext cx="2694791" cy="6858000"/>
          </a:xfrm>
          <a:prstGeom prst="rect">
            <a:avLst/>
          </a:prstGeom>
        </p:spPr>
      </p:pic>
    </p:spTree>
    <p:extLst>
      <p:ext uri="{BB962C8B-B14F-4D97-AF65-F5344CB8AC3E}">
        <p14:creationId xmlns:p14="http://schemas.microsoft.com/office/powerpoint/2010/main" val="11703535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05401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11" name="Picture 10"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941095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dirty="0">
              <a:solidFill>
                <a:srgbClr val="008000">
                  <a:tint val="75000"/>
                </a:srgbClr>
              </a:solidFill>
            </a:endParaRPr>
          </a:p>
        </p:txBody>
      </p:sp>
      <p:sp>
        <p:nvSpPr>
          <p:cNvPr id="8" name="Footer Placeholder 7"/>
          <p:cNvSpPr>
            <a:spLocks noGrp="1"/>
          </p:cNvSpPr>
          <p:nvPr>
            <p:ph type="ftr" sz="quarter" idx="11"/>
          </p:nvPr>
        </p:nvSpPr>
        <p:spPr/>
        <p:txBody>
          <a:bodyPr/>
          <a:lstStyle/>
          <a:p>
            <a:pPr>
              <a:defRPr/>
            </a:pPr>
            <a:endParaRPr lang="en-US" dirty="0">
              <a:solidFill>
                <a:srgbClr val="008000">
                  <a:tint val="75000"/>
                </a:srgbClr>
              </a:solidFill>
            </a:endParaRPr>
          </a:p>
        </p:txBody>
      </p:sp>
      <p:sp>
        <p:nvSpPr>
          <p:cNvPr id="9" name="Slide Number Placeholder 8"/>
          <p:cNvSpPr>
            <a:spLocks noGrp="1"/>
          </p:cNvSpPr>
          <p:nvPr>
            <p:ph type="sldNum" sz="quarter" idx="12"/>
          </p:nvPr>
        </p:nvSpPr>
        <p:spPr/>
        <p:txBody>
          <a:bodyPr/>
          <a:lstStyle/>
          <a:p>
            <a:pPr>
              <a:defRPr/>
            </a:pPr>
            <a:fld id="{D32ABD10-85D0-4FEB-99ED-EFFD52B90749}" type="slidenum">
              <a:rPr lang="en-US" smtClean="0">
                <a:solidFill>
                  <a:srgbClr val="008000">
                    <a:tint val="75000"/>
                  </a:srgbClr>
                </a:solidFill>
              </a:rPr>
              <a:pPr>
                <a:defRPr/>
              </a:pPr>
              <a:t>‹#›</a:t>
            </a:fld>
            <a:endParaRPr lang="en-US" dirty="0">
              <a:solidFill>
                <a:srgbClr val="008000">
                  <a:tint val="75000"/>
                </a:srgbClr>
              </a:solidFill>
            </a:endParaRPr>
          </a:p>
        </p:txBody>
      </p:sp>
      <p:pic>
        <p:nvPicPr>
          <p:cNvPr id="10" name="Picture 9"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4930630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7" name="Picture 6"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950512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6" name="Picture 5"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965109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880344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9" name="Picture 8"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7861734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4633442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pic>
        <p:nvPicPr>
          <p:cNvPr id="7" name="Picture 6"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pic>
        <p:nvPicPr>
          <p:cNvPr id="8" name="Picture 7" descr="FSD PPP Temp 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200434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cSld name="2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17587" y="4406900"/>
            <a:ext cx="5977126"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517587" y="2906713"/>
            <a:ext cx="59771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Date Placeholder 3"/>
          <p:cNvSpPr>
            <a:spLocks noGrp="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7" name="Footer Placeholder 4"/>
          <p:cNvSpPr>
            <a:spLocks noGrp="1"/>
          </p:cNvSpPr>
          <p:nvPr>
            <p:ph type="ftr" sz="quarter" idx="11"/>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8" name="Slide Number Placeholder 5"/>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1325911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dirty="0">
              <a:solidFill>
                <a:srgbClr val="008000">
                  <a:tint val="75000"/>
                </a:srgbClr>
              </a:solidFill>
            </a:endParaRPr>
          </a:p>
        </p:txBody>
      </p:sp>
      <p:sp>
        <p:nvSpPr>
          <p:cNvPr id="4" name="Footer Placeholder 3"/>
          <p:cNvSpPr>
            <a:spLocks noGrp="1"/>
          </p:cNvSpPr>
          <p:nvPr>
            <p:ph type="ftr" sz="quarter" idx="11"/>
          </p:nvPr>
        </p:nvSpPr>
        <p:spPr/>
        <p:txBody>
          <a:bodyPr/>
          <a:lstStyle/>
          <a:p>
            <a:pPr>
              <a:defRPr/>
            </a:pPr>
            <a:endParaRPr lang="en-US" dirty="0">
              <a:solidFill>
                <a:srgbClr val="008000">
                  <a:tint val="75000"/>
                </a:srgbClr>
              </a:solidFill>
            </a:endParaRPr>
          </a:p>
        </p:txBody>
      </p:sp>
      <p:sp>
        <p:nvSpPr>
          <p:cNvPr id="5" name="Slide Number Placeholder 4"/>
          <p:cNvSpPr>
            <a:spLocks noGrp="1"/>
          </p:cNvSpPr>
          <p:nvPr>
            <p:ph type="sldNum" sz="quarter" idx="12"/>
          </p:nvPr>
        </p:nvSpPr>
        <p:spPr/>
        <p:txBody>
          <a:bodyPr/>
          <a:lstStyle/>
          <a:p>
            <a:pPr>
              <a:defRPr/>
            </a:pPr>
            <a:fld id="{CD946B33-D1EA-403F-8B31-D070BD9F2157}" type="slidenum">
              <a:rPr lang="en-US" smtClean="0">
                <a:solidFill>
                  <a:srgbClr val="008000">
                    <a:tint val="75000"/>
                  </a:srgbClr>
                </a:solidFill>
              </a:rPr>
              <a:pPr>
                <a:defRPr/>
              </a:pPr>
              <a:t>‹#›</a:t>
            </a:fld>
            <a:endParaRPr lang="en-US" dirty="0">
              <a:solidFill>
                <a:srgbClr val="008000">
                  <a:tint val="75000"/>
                </a:srgbClr>
              </a:solidFill>
            </a:endParaRPr>
          </a:p>
        </p:txBody>
      </p:sp>
      <p:pic>
        <p:nvPicPr>
          <p:cNvPr id="6" name="Picture 5"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143701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solidFill>
                <a:srgbClr val="008000">
                  <a:tint val="75000"/>
                </a:srgbClr>
              </a:solidFill>
            </a:endParaRPr>
          </a:p>
        </p:txBody>
      </p:sp>
      <p:sp>
        <p:nvSpPr>
          <p:cNvPr id="3" name="Footer Placeholder 2"/>
          <p:cNvSpPr>
            <a:spLocks noGrp="1"/>
          </p:cNvSpPr>
          <p:nvPr>
            <p:ph type="ftr" sz="quarter" idx="11"/>
          </p:nvPr>
        </p:nvSpPr>
        <p:spPr/>
        <p:txBody>
          <a:bodyPr/>
          <a:lstStyle/>
          <a:p>
            <a:pPr>
              <a:defRPr/>
            </a:pPr>
            <a:endParaRPr lang="en-US" dirty="0">
              <a:solidFill>
                <a:srgbClr val="008000">
                  <a:tint val="75000"/>
                </a:srgbClr>
              </a:solidFill>
            </a:endParaRPr>
          </a:p>
        </p:txBody>
      </p:sp>
      <p:sp>
        <p:nvSpPr>
          <p:cNvPr id="4" name="Slide Number Placeholder 3"/>
          <p:cNvSpPr>
            <a:spLocks noGrp="1"/>
          </p:cNvSpPr>
          <p:nvPr>
            <p:ph type="sldNum" sz="quarter" idx="12"/>
          </p:nvPr>
        </p:nvSpPr>
        <p:spPr/>
        <p:txBody>
          <a:bodyPr/>
          <a:lstStyle/>
          <a:p>
            <a:pPr>
              <a:defRPr/>
            </a:pPr>
            <a:fld id="{28CC7466-02B4-41E3-894E-0637EF17B883}" type="slidenum">
              <a:rPr lang="en-US" smtClean="0">
                <a:solidFill>
                  <a:srgbClr val="008000">
                    <a:tint val="75000"/>
                  </a:srgbClr>
                </a:solidFill>
              </a:rPr>
              <a:pPr>
                <a:defRPr/>
              </a:pPr>
              <a:t>‹#›</a:t>
            </a:fld>
            <a:endParaRPr lang="en-US" dirty="0">
              <a:solidFill>
                <a:srgbClr val="008000">
                  <a:tint val="75000"/>
                </a:srgbClr>
              </a:solidFill>
            </a:endParaRPr>
          </a:p>
        </p:txBody>
      </p:sp>
      <p:pic>
        <p:nvPicPr>
          <p:cNvPr id="5" name="Picture 4"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2219529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FBE929D8-AA2A-4532-951C-5A38133B2446}"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625784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dirty="0">
              <a:solidFill>
                <a:srgbClr val="008000">
                  <a:tint val="75000"/>
                </a:srgbClr>
              </a:solidFill>
            </a:endParaRPr>
          </a:p>
        </p:txBody>
      </p:sp>
      <p:sp>
        <p:nvSpPr>
          <p:cNvPr id="6" name="Footer Placeholder 5"/>
          <p:cNvSpPr>
            <a:spLocks noGrp="1"/>
          </p:cNvSpPr>
          <p:nvPr>
            <p:ph type="ftr" sz="quarter" idx="11"/>
          </p:nvPr>
        </p:nvSpPr>
        <p:spPr/>
        <p:txBody>
          <a:bodyPr/>
          <a:lstStyle/>
          <a:p>
            <a:pPr>
              <a:defRPr/>
            </a:pPr>
            <a:endParaRPr lang="en-US" dirty="0">
              <a:solidFill>
                <a:srgbClr val="008000">
                  <a:tint val="75000"/>
                </a:srgbClr>
              </a:solidFill>
            </a:endParaRPr>
          </a:p>
        </p:txBody>
      </p:sp>
      <p:sp>
        <p:nvSpPr>
          <p:cNvPr id="7" name="Slide Number Placeholder 6"/>
          <p:cNvSpPr>
            <a:spLocks noGrp="1"/>
          </p:cNvSpPr>
          <p:nvPr>
            <p:ph type="sldNum" sz="quarter" idx="12"/>
          </p:nvPr>
        </p:nvSpPr>
        <p:spPr/>
        <p:txBody>
          <a:bodyPr/>
          <a:lstStyle/>
          <a:p>
            <a:pPr>
              <a:defRPr/>
            </a:pPr>
            <a:fld id="{9AC335DC-9DA0-4F8F-BEBD-292E69251A32}" type="slidenum">
              <a:rPr lang="en-US" smtClean="0">
                <a:solidFill>
                  <a:srgbClr val="008000">
                    <a:tint val="75000"/>
                  </a:srgbClr>
                </a:solidFill>
              </a:rPr>
              <a:pPr>
                <a:defRPr/>
              </a:pPr>
              <a:t>‹#›</a:t>
            </a:fld>
            <a:endParaRPr lang="en-US" dirty="0">
              <a:solidFill>
                <a:srgbClr val="008000">
                  <a:tint val="75000"/>
                </a:srgbClr>
              </a:solidFill>
            </a:endParaRPr>
          </a:p>
        </p:txBody>
      </p:sp>
      <p:pic>
        <p:nvPicPr>
          <p:cNvPr id="8" name="Picture 7" descr="FSD PPP Temp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3162"/>
            <a:ext cx="9144000" cy="1064029"/>
          </a:xfrm>
          <a:prstGeom prst="rect">
            <a:avLst/>
          </a:prstGeom>
        </p:spPr>
      </p:pic>
    </p:spTree>
    <p:extLst>
      <p:ext uri="{BB962C8B-B14F-4D97-AF65-F5344CB8AC3E}">
        <p14:creationId xmlns:p14="http://schemas.microsoft.com/office/powerpoint/2010/main" val="33135638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552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75184" y="1590368"/>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dirty="0">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dirty="0">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457200" rtl="0" eaLnBrk="1" latinLnBrk="0" hangingPunct="1">
        <a:spcBef>
          <a:spcPct val="0"/>
        </a:spcBef>
        <a:buNone/>
        <a:defRPr sz="4000" kern="1200">
          <a:solidFill>
            <a:schemeClr val="tx1"/>
          </a:solidFill>
          <a:latin typeface="+mj-lt"/>
          <a:ea typeface="+mj-ea"/>
          <a:cs typeface="+mj-cs"/>
        </a:defRPr>
      </a:lvl1pPr>
    </p:titleStyle>
    <p:body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dirty="0">
              <a:solidFill>
                <a:srgbClr val="008000">
                  <a:tint val="75000"/>
                </a:srgbClr>
              </a:solidFill>
              <a:latin typeface="Comic Sans MS" pitchFamily="66"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dirty="0">
              <a:solidFill>
                <a:srgbClr val="008000">
                  <a:tint val="75000"/>
                </a:srgbClr>
              </a:solidFill>
              <a:latin typeface="Comic Sans MS" pitchFamily="66"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rPr>
              <a:pPr defTabSz="914400" fontAlgn="base">
                <a:spcBef>
                  <a:spcPct val="0"/>
                </a:spcBef>
                <a:spcAft>
                  <a:spcPct val="0"/>
                </a:spcAft>
                <a:defRPr/>
              </a:pPr>
              <a:t>‹#›</a:t>
            </a:fld>
            <a:endParaRPr lang="en-US" dirty="0">
              <a:solidFill>
                <a:srgbClr val="008000">
                  <a:tint val="75000"/>
                </a:srgbClr>
              </a:solidFill>
              <a:latin typeface="Comic Sans MS" pitchFamily="66" charset="0"/>
            </a:endParaRPr>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552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75184" y="159036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3" fontAlgn="base">
              <a:spcBef>
                <a:spcPct val="0"/>
              </a:spcBef>
              <a:spcAft>
                <a:spcPct val="0"/>
              </a:spcAft>
              <a:defRPr/>
            </a:pPr>
            <a:endParaRPr lang="en-US" dirty="0">
              <a:solidFill>
                <a:srgbClr val="008000">
                  <a:tint val="75000"/>
                </a:srgbClr>
              </a:solidFill>
              <a:latin typeface="Comic Sans MS" pitchFamily="66" charset="0"/>
              <a:sym typeface="Helvetica Light" charset="0"/>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3" fontAlgn="base">
              <a:spcBef>
                <a:spcPct val="0"/>
              </a:spcBef>
              <a:spcAft>
                <a:spcPct val="0"/>
              </a:spcAft>
              <a:defRPr/>
            </a:pPr>
            <a:endParaRPr lang="en-US" dirty="0">
              <a:solidFill>
                <a:srgbClr val="008000">
                  <a:tint val="75000"/>
                </a:srgbClr>
              </a:solidFill>
              <a:latin typeface="Comic Sans MS" pitchFamily="66" charset="0"/>
              <a:sym typeface="Helvetica Light" charset="0"/>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3"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sym typeface="Helvetica Light" charset="0"/>
              </a:rPr>
              <a:pPr defTabSz="914353" fontAlgn="base">
                <a:spcBef>
                  <a:spcPct val="0"/>
                </a:spcBef>
                <a:spcAft>
                  <a:spcPct val="0"/>
                </a:spcAft>
                <a:defRPr/>
              </a:pPr>
              <a:t>‹#›</a:t>
            </a:fld>
            <a:endParaRPr lang="en-US" dirty="0">
              <a:solidFill>
                <a:srgbClr val="008000">
                  <a:tint val="75000"/>
                </a:srgbClr>
              </a:solidFill>
              <a:latin typeface="Comic Sans MS" pitchFamily="66" charset="0"/>
              <a:sym typeface="Helvetica Light" charset="0"/>
            </a:endParaRPr>
          </a:p>
        </p:txBody>
      </p:sp>
    </p:spTree>
    <p:extLst>
      <p:ext uri="{BB962C8B-B14F-4D97-AF65-F5344CB8AC3E}">
        <p14:creationId xmlns:p14="http://schemas.microsoft.com/office/powerpoint/2010/main" val="524771189"/>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457177" rtl="0" eaLnBrk="1" latinLnBrk="0" hangingPunct="1">
        <a:spcBef>
          <a:spcPct val="0"/>
        </a:spcBef>
        <a:buNone/>
        <a:defRPr sz="4000" kern="1200">
          <a:solidFill>
            <a:schemeClr val="tx1"/>
          </a:solidFill>
          <a:latin typeface="+mj-lt"/>
          <a:ea typeface="+mj-ea"/>
          <a:cs typeface="+mj-cs"/>
        </a:defRPr>
      </a:lvl1pPr>
    </p:titleStyle>
    <p:bodyStyle>
      <a:lvl1pPr marL="0" indent="0" algn="l" defTabSz="457177"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353" indent="-457177" algn="l" defTabSz="457177"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2942" indent="-228588" algn="l" defTabSz="457177"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118" indent="-228588" algn="l" defTabSz="457177"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295" indent="-228588" algn="l" defTabSz="457177"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552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75184" y="1590369"/>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3" fontAlgn="base">
              <a:spcBef>
                <a:spcPct val="0"/>
              </a:spcBef>
              <a:spcAft>
                <a:spcPct val="0"/>
              </a:spcAft>
              <a:defRPr/>
            </a:pPr>
            <a:endParaRPr lang="en-US">
              <a:solidFill>
                <a:srgbClr val="008000">
                  <a:tint val="75000"/>
                </a:srgbClr>
              </a:solidFill>
              <a:latin typeface="Comic Sans MS" pitchFamily="66" charset="0"/>
              <a:sym typeface="Helvetica Light" charset="0"/>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3" fontAlgn="base">
              <a:spcBef>
                <a:spcPct val="0"/>
              </a:spcBef>
              <a:spcAft>
                <a:spcPct val="0"/>
              </a:spcAft>
              <a:defRPr/>
            </a:pPr>
            <a:endParaRPr lang="en-US">
              <a:solidFill>
                <a:srgbClr val="008000">
                  <a:tint val="75000"/>
                </a:srgbClr>
              </a:solidFill>
              <a:latin typeface="Comic Sans MS" pitchFamily="66" charset="0"/>
              <a:sym typeface="Helvetica Light" charset="0"/>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3" fontAlgn="base">
              <a:spcBef>
                <a:spcPct val="0"/>
              </a:spcBef>
              <a:spcAft>
                <a:spcPct val="0"/>
              </a:spcAft>
              <a:defRPr/>
            </a:pPr>
            <a:fld id="{E1107917-7F0C-4F83-BE86-78B7B10ED558}" type="slidenum">
              <a:rPr lang="en-US" smtClean="0">
                <a:solidFill>
                  <a:srgbClr val="008000">
                    <a:tint val="75000"/>
                  </a:srgbClr>
                </a:solidFill>
                <a:latin typeface="Comic Sans MS" pitchFamily="66" charset="0"/>
                <a:sym typeface="Helvetica Light" charset="0"/>
              </a:rPr>
              <a:pPr defTabSz="914353" fontAlgn="base">
                <a:spcBef>
                  <a:spcPct val="0"/>
                </a:spcBef>
                <a:spcAft>
                  <a:spcPct val="0"/>
                </a:spcAft>
                <a:defRPr/>
              </a:pPr>
              <a:t>‹#›</a:t>
            </a:fld>
            <a:endParaRPr lang="en-US" dirty="0">
              <a:solidFill>
                <a:srgbClr val="008000">
                  <a:tint val="75000"/>
                </a:srgbClr>
              </a:solidFill>
              <a:latin typeface="Comic Sans MS" pitchFamily="66" charset="0"/>
              <a:sym typeface="Helvetica Light" charset="0"/>
            </a:endParaRPr>
          </a:p>
        </p:txBody>
      </p:sp>
    </p:spTree>
    <p:extLst>
      <p:ext uri="{BB962C8B-B14F-4D97-AF65-F5344CB8AC3E}">
        <p14:creationId xmlns:p14="http://schemas.microsoft.com/office/powerpoint/2010/main" val="293439746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457177" rtl="0" eaLnBrk="1" latinLnBrk="0" hangingPunct="1">
        <a:spcBef>
          <a:spcPct val="0"/>
        </a:spcBef>
        <a:buNone/>
        <a:defRPr sz="4000" kern="1200">
          <a:solidFill>
            <a:schemeClr val="tx1"/>
          </a:solidFill>
          <a:latin typeface="+mj-lt"/>
          <a:ea typeface="+mj-ea"/>
          <a:cs typeface="+mj-cs"/>
        </a:defRPr>
      </a:lvl1pPr>
    </p:titleStyle>
    <p:bodyStyle>
      <a:lvl1pPr marL="0" indent="0" algn="l" defTabSz="457177"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353" indent="-457177" algn="l" defTabSz="457177"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2942" indent="-228588" algn="l" defTabSz="457177"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118" indent="-228588" algn="l" defTabSz="457177"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295" indent="-228588" algn="l" defTabSz="457177"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471" indent="-228588" algn="l" defTabSz="457177" rtl="0" eaLnBrk="1" latinLnBrk="0" hangingPunct="1">
        <a:spcBef>
          <a:spcPct val="20000"/>
        </a:spcBef>
        <a:buFont typeface="Arial"/>
        <a:buChar char="•"/>
        <a:defRPr sz="2000" kern="1200">
          <a:solidFill>
            <a:schemeClr val="tx1"/>
          </a:solidFill>
          <a:latin typeface="+mn-lt"/>
          <a:ea typeface="+mn-ea"/>
          <a:cs typeface="+mn-cs"/>
        </a:defRPr>
      </a:lvl6pPr>
      <a:lvl7pPr marL="2971648" indent="-228588" algn="l" defTabSz="457177" rtl="0" eaLnBrk="1" latinLnBrk="0" hangingPunct="1">
        <a:spcBef>
          <a:spcPct val="20000"/>
        </a:spcBef>
        <a:buFont typeface="Arial"/>
        <a:buChar char="•"/>
        <a:defRPr sz="2000" kern="1200">
          <a:solidFill>
            <a:schemeClr val="tx1"/>
          </a:solidFill>
          <a:latin typeface="+mn-lt"/>
          <a:ea typeface="+mn-ea"/>
          <a:cs typeface="+mn-cs"/>
        </a:defRPr>
      </a:lvl7pPr>
      <a:lvl8pPr marL="3428825" indent="-228588" algn="l" defTabSz="457177" rtl="0" eaLnBrk="1" latinLnBrk="0" hangingPunct="1">
        <a:spcBef>
          <a:spcPct val="20000"/>
        </a:spcBef>
        <a:buFont typeface="Arial"/>
        <a:buChar char="•"/>
        <a:defRPr sz="2000" kern="1200">
          <a:solidFill>
            <a:schemeClr val="tx1"/>
          </a:solidFill>
          <a:latin typeface="+mn-lt"/>
          <a:ea typeface="+mn-ea"/>
          <a:cs typeface="+mn-cs"/>
        </a:defRPr>
      </a:lvl8pPr>
      <a:lvl9pPr marL="3886001" indent="-228588" algn="l" defTabSz="45717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6516"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6516" y="1600200"/>
            <a:ext cx="6757259"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rgbClr val="000000"/>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32762D3-DF72-D540-898C-C4A40E3E62D9}" type="datetimeFigureOut">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7/19/2018</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rgbClr val="000000"/>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AE1649-C190-1E44-AAD5-C129AA553731}"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6819344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457200" rtl="0" eaLnBrk="1" latinLnBrk="0" hangingPunct="1">
        <a:spcBef>
          <a:spcPct val="0"/>
        </a:spcBef>
        <a:buNone/>
        <a:defRPr sz="4000" b="1" kern="1200">
          <a:solidFill>
            <a:srgbClr val="000000"/>
          </a:solidFill>
          <a:latin typeface="+mj-lt"/>
          <a:ea typeface="+mj-ea"/>
          <a:cs typeface="+mj-cs"/>
        </a:defRPr>
      </a:lvl1pPr>
    </p:titleStyle>
    <p:body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jpg"/><Relationship Id="rId5" Type="http://schemas.microsoft.com/office/2007/relationships/hdphoto" Target="../media/hdphoto3.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g"/><Relationship Id="rId5" Type="http://schemas.microsoft.com/office/2007/relationships/hdphoto" Target="../media/hdphoto3.wdp"/><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g"/><Relationship Id="rId5" Type="http://schemas.microsoft.com/office/2007/relationships/hdphoto" Target="../media/hdphoto3.wdp"/><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jpg"/><Relationship Id="rId5" Type="http://schemas.microsoft.com/office/2007/relationships/hdphoto" Target="../media/hdphoto3.wdp"/><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4.wdp"/><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36.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microsoft.com/office/2007/relationships/hdphoto" Target="../media/hdphoto10.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9.wdp"/><Relationship Id="rId4" Type="http://schemas.openxmlformats.org/officeDocument/2006/relationships/image" Target="../media/image50.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5.gi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69.png"/><Relationship Id="rId4" Type="http://schemas.microsoft.com/office/2007/relationships/hdphoto" Target="../media/hdphoto11.wdp"/></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6.xml"/><Relationship Id="rId1" Type="http://schemas.openxmlformats.org/officeDocument/2006/relationships/slideLayout" Target="../slideLayouts/slideLayout46.xml"/><Relationship Id="rId6" Type="http://schemas.openxmlformats.org/officeDocument/2006/relationships/slide" Target="slide45.xml"/><Relationship Id="rId5" Type="http://schemas.openxmlformats.org/officeDocument/2006/relationships/image" Target="../media/image71.jp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310064" y="-787400"/>
            <a:ext cx="7570536" cy="6603792"/>
          </a:xfrm>
          <a:prstGeom prst="rect">
            <a:avLst/>
          </a:prstGeom>
          <a:solidFill>
            <a:srgbClr val="FFFFFF">
              <a:alpha val="50196"/>
            </a:srgbClr>
          </a:solidFill>
          <a:ln>
            <a:noFill/>
          </a:ln>
          <a:effectLst>
            <a:softEdge rad="635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a:clrChange>
              <a:clrFrom>
                <a:srgbClr val="FFFFC0"/>
              </a:clrFrom>
              <a:clrTo>
                <a:srgbClr val="FFFFC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backgroundRemoval t="42611" b="96548" l="24970" r="100000">
                        <a14:foregroundMark x1="28424" y1="72708" x2="28727" y2="88242"/>
                        <a14:foregroundMark x1="29818" y1="88781" x2="96848" y2="90939"/>
                        <a14:foregroundMark x1="31697" y1="82632" x2="24970" y2="96548"/>
                        <a14:foregroundMark x1="44970" y1="59763" x2="36848" y2="61489"/>
                        <a14:foregroundMark x1="34727" y1="83927" x2="40545" y2="83819"/>
                        <a14:foregroundMark x1="50303" y1="53937" x2="48000" y2="90291"/>
                        <a14:foregroundMark x1="49818" y1="44013" x2="51818" y2="50054"/>
                        <a14:foregroundMark x1="50848" y1="51133" x2="51394" y2="63862"/>
                        <a14:foregroundMark x1="51818" y1="51025" x2="52303" y2="64078"/>
                        <a14:foregroundMark x1="66424" y1="71629" x2="68121" y2="81014"/>
                        <a14:foregroundMark x1="63455" y1="61704" x2="63394" y2="79612"/>
                        <a14:foregroundMark x1="58970" y1="50809" x2="58545" y2="55448"/>
                        <a14:foregroundMark x1="83152" y1="76483" x2="83030" y2="87918"/>
                        <a14:foregroundMark x1="84121" y1="82848" x2="85455" y2="85653"/>
                      </a14:backgroundRemoval>
                    </a14:imgEffect>
                    <a14:imgEffect>
                      <a14:saturation sat="73000"/>
                    </a14:imgEffect>
                    <a14:imgEffect>
                      <a14:brightnessContrast bright="40000" contrast="40000"/>
                    </a14:imgEffect>
                  </a14:imgLayer>
                </a14:imgProps>
              </a:ext>
              <a:ext uri="{28A0092B-C50C-407E-A947-70E740481C1C}">
                <a14:useLocalDpi xmlns:a14="http://schemas.microsoft.com/office/drawing/2010/main" val="0"/>
              </a:ext>
            </a:extLst>
          </a:blip>
          <a:srcRect l="26948" t="42524" b="8171"/>
          <a:stretch/>
        </p:blipFill>
        <p:spPr>
          <a:xfrm>
            <a:off x="2464067" y="3174908"/>
            <a:ext cx="6679932" cy="2532888"/>
          </a:xfrm>
          <a:prstGeom prst="rect">
            <a:avLst/>
          </a:prstGeom>
        </p:spPr>
      </p:pic>
      <p:sp>
        <p:nvSpPr>
          <p:cNvPr id="3" name="Rectangle 2"/>
          <p:cNvSpPr/>
          <p:nvPr/>
        </p:nvSpPr>
        <p:spPr>
          <a:xfrm>
            <a:off x="3642605" y="1673349"/>
            <a:ext cx="4044569" cy="769441"/>
          </a:xfrm>
          <a:prstGeom prst="rect">
            <a:avLst/>
          </a:prstGeom>
        </p:spPr>
        <p:txBody>
          <a:bodyPr wrap="none">
            <a:spAutoFit/>
          </a:bodyPr>
          <a:lstStyle/>
          <a:p>
            <a:pPr lvl="0" algn="ctr">
              <a:spcAft>
                <a:spcPts val="40"/>
              </a:spcAft>
            </a:pPr>
            <a:r>
              <a:rPr lang="en-US" sz="4400" b="1" dirty="0">
                <a:solidFill>
                  <a:prstClr val="black"/>
                </a:solidFill>
              </a:rPr>
              <a:t>It Takes a Village</a:t>
            </a:r>
          </a:p>
        </p:txBody>
      </p:sp>
      <p:sp>
        <p:nvSpPr>
          <p:cNvPr id="13" name="Rectangle 12"/>
          <p:cNvSpPr/>
          <p:nvPr/>
        </p:nvSpPr>
        <p:spPr>
          <a:xfrm>
            <a:off x="3888986" y="2394665"/>
            <a:ext cx="3551806" cy="890115"/>
          </a:xfrm>
          <a:prstGeom prst="rect">
            <a:avLst/>
          </a:prstGeom>
        </p:spPr>
        <p:txBody>
          <a:bodyPr wrap="none">
            <a:spAutoFit/>
          </a:bodyPr>
          <a:lstStyle/>
          <a:p>
            <a:pPr lvl="0" algn="ctr">
              <a:lnSpc>
                <a:spcPct val="80000"/>
              </a:lnSpc>
              <a:spcAft>
                <a:spcPts val="40"/>
              </a:spcAft>
            </a:pPr>
            <a:r>
              <a:rPr lang="en-US" sz="3200" dirty="0" smtClean="0">
                <a:solidFill>
                  <a:prstClr val="black"/>
                </a:solidFill>
              </a:rPr>
              <a:t>School Involvement </a:t>
            </a:r>
          </a:p>
          <a:p>
            <a:pPr lvl="0" algn="ctr">
              <a:lnSpc>
                <a:spcPct val="80000"/>
              </a:lnSpc>
              <a:spcAft>
                <a:spcPts val="40"/>
              </a:spcAft>
            </a:pPr>
            <a:r>
              <a:rPr lang="en-US" sz="3200" dirty="0" smtClean="0">
                <a:solidFill>
                  <a:prstClr val="black"/>
                </a:solidFill>
              </a:rPr>
              <a:t>&amp; Communication</a:t>
            </a:r>
            <a:endParaRPr lang="en-US" sz="3200" dirty="0">
              <a:solidFill>
                <a:prstClr val="black"/>
              </a:solidFill>
            </a:endParaRPr>
          </a:p>
        </p:txBody>
      </p:sp>
      <p:sp>
        <p:nvSpPr>
          <p:cNvPr id="2" name="Rectangle 1"/>
          <p:cNvSpPr/>
          <p:nvPr/>
        </p:nvSpPr>
        <p:spPr>
          <a:xfrm>
            <a:off x="2464067" y="5707796"/>
            <a:ext cx="6679933" cy="1150204"/>
          </a:xfrm>
          <a:prstGeom prst="rect">
            <a:avLst/>
          </a:prstGeom>
          <a:solidFill>
            <a:srgbClr val="DFA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23696" y="6512450"/>
            <a:ext cx="823533" cy="307777"/>
          </a:xfrm>
          <a:prstGeom prst="rect">
            <a:avLst/>
          </a:prstGeom>
          <a:noFill/>
        </p:spPr>
        <p:txBody>
          <a:bodyPr wrap="square" rtlCol="0">
            <a:spAutoFit/>
          </a:bodyPr>
          <a:lstStyle/>
          <a:p>
            <a:r>
              <a:rPr lang="en-US" sz="1400" dirty="0" smtClean="0"/>
              <a:t>7.20.18</a:t>
            </a:r>
            <a:endParaRPr lang="en-US" sz="1400" dirty="0"/>
          </a:p>
        </p:txBody>
      </p:sp>
    </p:spTree>
    <p:extLst>
      <p:ext uri="{BB962C8B-B14F-4D97-AF65-F5344CB8AC3E}">
        <p14:creationId xmlns:p14="http://schemas.microsoft.com/office/powerpoint/2010/main" val="30997398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0"/>
                                        <p:tgtEl>
                                          <p:spTgt spid="15"/>
                                        </p:tgtEl>
                                      </p:cBhvr>
                                    </p:animEffect>
                                    <p:set>
                                      <p:cBhvr>
                                        <p:cTn id="7" dur="1" fill="hold">
                                          <p:stCondLst>
                                            <p:cond delay="2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extLst mod="1">
    <p:ext uri="{E180D4A7-C9FB-4DFB-919C-405C955672EB}">
      <p14:showEvtLst xmlns:p14="http://schemas.microsoft.com/office/powerpoint/2010/main">
        <p14:playEvt time="62" objId="2"/>
        <p14:stopEvt time="13758"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5000" b="-45000"/>
          </a:stretch>
        </a:blipFill>
        <a:effectLst/>
      </p:bgPr>
    </p:bg>
    <p:spTree>
      <p:nvGrpSpPr>
        <p:cNvPr id="1" name=""/>
        <p:cNvGrpSpPr/>
        <p:nvPr/>
      </p:nvGrpSpPr>
      <p:grpSpPr>
        <a:xfrm>
          <a:off x="0" y="0"/>
          <a:ext cx="0" cy="0"/>
          <a:chOff x="0" y="0"/>
          <a:chExt cx="0" cy="0"/>
        </a:xfrm>
      </p:grpSpPr>
      <p:sp>
        <p:nvSpPr>
          <p:cNvPr id="3" name="Oval 2"/>
          <p:cNvSpPr/>
          <p:nvPr/>
        </p:nvSpPr>
        <p:spPr>
          <a:xfrm>
            <a:off x="2817473" y="5542506"/>
            <a:ext cx="3568087" cy="875686"/>
          </a:xfrm>
          <a:prstGeom prst="ellipse">
            <a:avLst/>
          </a:prstGeom>
          <a:solidFill>
            <a:schemeClr val="tx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9" name="Group 58"/>
          <p:cNvGrpSpPr/>
          <p:nvPr/>
        </p:nvGrpSpPr>
        <p:grpSpPr>
          <a:xfrm>
            <a:off x="3175620" y="3852070"/>
            <a:ext cx="3012142" cy="2434479"/>
            <a:chOff x="142613" y="-161062"/>
            <a:chExt cx="3012142" cy="2434479"/>
          </a:xfrm>
        </p:grpSpPr>
        <p:pic>
          <p:nvPicPr>
            <p:cNvPr id="60" name="Picture 2" descr="Related image"/>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142613"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61" name="Rectangle 60"/>
            <p:cNvSpPr/>
            <p:nvPr/>
          </p:nvSpPr>
          <p:spPr>
            <a:xfrm>
              <a:off x="410364" y="391323"/>
              <a:ext cx="2476640" cy="1318181"/>
            </a:xfrm>
            <a:prstGeom prst="rect">
              <a:avLst/>
            </a:prstGeom>
          </p:spPr>
          <p:txBody>
            <a:bodyPr wrap="square">
              <a:spAutoFit/>
            </a:bodyPr>
            <a:lstStyle/>
            <a:p>
              <a:pPr algn="ctr">
                <a:lnSpc>
                  <a:spcPct val="70000"/>
                </a:lnSpc>
              </a:pPr>
              <a:r>
                <a:rPr lang="en-US" sz="2800" b="1" dirty="0">
                  <a:solidFill>
                    <a:schemeClr val="bg1"/>
                  </a:solidFill>
                  <a:effectLst>
                    <a:glow rad="101600">
                      <a:schemeClr val="accent6">
                        <a:lumMod val="50000"/>
                        <a:alpha val="60000"/>
                      </a:schemeClr>
                    </a:glow>
                  </a:effectLst>
                </a:rPr>
                <a:t>Have Regular Meetings with Principal</a:t>
              </a:r>
            </a:p>
            <a:p>
              <a:pPr algn="ctr">
                <a:lnSpc>
                  <a:spcPct val="70000"/>
                </a:lnSpc>
              </a:pPr>
              <a:r>
                <a:rPr lang="en-US" sz="2800" b="1" dirty="0">
                  <a:solidFill>
                    <a:schemeClr val="bg1"/>
                  </a:solidFill>
                  <a:effectLst>
                    <a:glow rad="101600">
                      <a:schemeClr val="accent6">
                        <a:lumMod val="50000"/>
                        <a:alpha val="60000"/>
                      </a:schemeClr>
                    </a:glow>
                  </a:effectLst>
                </a:rPr>
                <a:t>/Admin.</a:t>
              </a:r>
            </a:p>
          </p:txBody>
        </p:sp>
      </p:grpSp>
      <p:grpSp>
        <p:nvGrpSpPr>
          <p:cNvPr id="120" name="Group 119"/>
          <p:cNvGrpSpPr/>
          <p:nvPr/>
        </p:nvGrpSpPr>
        <p:grpSpPr>
          <a:xfrm>
            <a:off x="3154755" y="3875322"/>
            <a:ext cx="3012142" cy="2434479"/>
            <a:chOff x="142613" y="-161062"/>
            <a:chExt cx="3012142" cy="2434479"/>
          </a:xfrm>
        </p:grpSpPr>
        <p:pic>
          <p:nvPicPr>
            <p:cNvPr id="121" name="Picture 2" descr="Related image"/>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142613"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2" name="Rectangle 121"/>
            <p:cNvSpPr/>
            <p:nvPr/>
          </p:nvSpPr>
          <p:spPr>
            <a:xfrm>
              <a:off x="410364" y="391323"/>
              <a:ext cx="2476640" cy="1318181"/>
            </a:xfrm>
            <a:prstGeom prst="rect">
              <a:avLst/>
            </a:prstGeom>
          </p:spPr>
          <p:txBody>
            <a:bodyPr wrap="square">
              <a:spAutoFit/>
            </a:bodyPr>
            <a:lstStyle/>
            <a:p>
              <a:pPr algn="ctr">
                <a:lnSpc>
                  <a:spcPct val="70000"/>
                </a:lnSpc>
              </a:pPr>
              <a:r>
                <a:rPr lang="en-US" sz="2800" b="1" dirty="0">
                  <a:solidFill>
                    <a:schemeClr val="bg1"/>
                  </a:solidFill>
                  <a:effectLst>
                    <a:glow rad="101600">
                      <a:schemeClr val="accent6">
                        <a:lumMod val="50000"/>
                        <a:alpha val="60000"/>
                      </a:schemeClr>
                    </a:glow>
                  </a:effectLst>
                </a:rPr>
                <a:t>Have Regular Meetings with Principal</a:t>
              </a:r>
            </a:p>
            <a:p>
              <a:pPr algn="ctr">
                <a:lnSpc>
                  <a:spcPct val="70000"/>
                </a:lnSpc>
              </a:pPr>
              <a:r>
                <a:rPr lang="en-US" sz="2800" b="1" dirty="0">
                  <a:solidFill>
                    <a:schemeClr val="bg1"/>
                  </a:solidFill>
                  <a:effectLst>
                    <a:glow rad="101600">
                      <a:schemeClr val="accent6">
                        <a:lumMod val="50000"/>
                        <a:alpha val="60000"/>
                      </a:schemeClr>
                    </a:glow>
                  </a:effectLst>
                </a:rPr>
                <a:t>/Admin.</a:t>
              </a:r>
            </a:p>
          </p:txBody>
        </p:sp>
      </p:grpSp>
      <p:grpSp>
        <p:nvGrpSpPr>
          <p:cNvPr id="123" name="Group 122"/>
          <p:cNvGrpSpPr/>
          <p:nvPr/>
        </p:nvGrpSpPr>
        <p:grpSpPr>
          <a:xfrm>
            <a:off x="3149371" y="3875322"/>
            <a:ext cx="3012142" cy="2434479"/>
            <a:chOff x="3060675" y="-166827"/>
            <a:chExt cx="3012142" cy="2434479"/>
          </a:xfrm>
        </p:grpSpPr>
        <p:sp>
          <p:nvSpPr>
            <p:cNvPr id="124" name="Rectangle 123"/>
            <p:cNvSpPr/>
            <p:nvPr/>
          </p:nvSpPr>
          <p:spPr>
            <a:xfrm>
              <a:off x="3485683" y="415390"/>
              <a:ext cx="2168307" cy="1135054"/>
            </a:xfrm>
            <a:prstGeom prst="rect">
              <a:avLst/>
            </a:prstGeom>
            <a:effectLst>
              <a:innerShdw blurRad="63500" dist="50800" dir="8100000">
                <a:prstClr val="black">
                  <a:alpha val="50000"/>
                </a:prstClr>
              </a:innerShdw>
            </a:effectLst>
          </p:spPr>
          <p:txBody>
            <a:bodyPr wrap="square">
              <a:spAutoFit/>
            </a:bodyPr>
            <a:lstStyle/>
            <a:p>
              <a:pPr algn="ctr">
                <a:lnSpc>
                  <a:spcPct val="80000"/>
                </a:lnSpc>
              </a:pPr>
              <a:r>
                <a:rPr lang="en-US" sz="2800" b="1" dirty="0">
                  <a:solidFill>
                    <a:schemeClr val="bg1"/>
                  </a:solidFill>
                </a:rPr>
                <a:t>Speak at Parent Meetings</a:t>
              </a:r>
            </a:p>
          </p:txBody>
        </p:sp>
        <p:pic>
          <p:nvPicPr>
            <p:cNvPr id="125" name="Picture 2" descr="Related image"/>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3060675" y="-16682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6" name="Rectangle 125"/>
            <p:cNvSpPr/>
            <p:nvPr/>
          </p:nvSpPr>
          <p:spPr>
            <a:xfrm>
              <a:off x="3283091" y="398135"/>
              <a:ext cx="2476640" cy="1280672"/>
            </a:xfrm>
            <a:prstGeom prst="rect">
              <a:avLst/>
            </a:prstGeom>
          </p:spPr>
          <p:txBody>
            <a:bodyPr wrap="square">
              <a:spAutoFit/>
            </a:bodyPr>
            <a:lstStyle/>
            <a:p>
              <a:pPr algn="ctr">
                <a:lnSpc>
                  <a:spcPct val="70000"/>
                </a:lnSpc>
              </a:pPr>
              <a:r>
                <a:rPr lang="en-US" sz="3600" b="1" dirty="0">
                  <a:solidFill>
                    <a:schemeClr val="bg1"/>
                  </a:solidFill>
                  <a:effectLst>
                    <a:glow rad="101600">
                      <a:schemeClr val="accent6">
                        <a:lumMod val="50000"/>
                        <a:alpha val="60000"/>
                      </a:schemeClr>
                    </a:glow>
                  </a:effectLst>
                </a:rPr>
                <a:t>Speak at Parent Meetings</a:t>
              </a:r>
            </a:p>
          </p:txBody>
        </p:sp>
      </p:grpSp>
      <p:grpSp>
        <p:nvGrpSpPr>
          <p:cNvPr id="127" name="Group 126"/>
          <p:cNvGrpSpPr/>
          <p:nvPr/>
        </p:nvGrpSpPr>
        <p:grpSpPr>
          <a:xfrm>
            <a:off x="3149371" y="3863380"/>
            <a:ext cx="3012142" cy="2434479"/>
            <a:chOff x="5978738" y="-178137"/>
            <a:chExt cx="3012142" cy="2434479"/>
          </a:xfrm>
        </p:grpSpPr>
        <p:pic>
          <p:nvPicPr>
            <p:cNvPr id="128" name="Picture 2" descr="Related image"/>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5978738" y="-17813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9" name="Rectangle 128"/>
            <p:cNvSpPr/>
            <p:nvPr/>
          </p:nvSpPr>
          <p:spPr>
            <a:xfrm>
              <a:off x="6205542" y="435924"/>
              <a:ext cx="2609459" cy="1126462"/>
            </a:xfrm>
            <a:prstGeom prst="rect">
              <a:avLst/>
            </a:prstGeom>
          </p:spPr>
          <p:txBody>
            <a:bodyPr wrap="square">
              <a:spAutoFit/>
            </a:bodyPr>
            <a:lstStyle/>
            <a:p>
              <a:pPr algn="ctr">
                <a:lnSpc>
                  <a:spcPct val="70000"/>
                </a:lnSpc>
              </a:pPr>
              <a:r>
                <a:rPr lang="en-US" sz="3200" b="1" dirty="0">
                  <a:solidFill>
                    <a:schemeClr val="bg1"/>
                  </a:solidFill>
                  <a:effectLst>
                    <a:glow rad="101600">
                      <a:schemeClr val="accent6">
                        <a:lumMod val="50000"/>
                        <a:alpha val="60000"/>
                      </a:schemeClr>
                    </a:glow>
                  </a:effectLst>
                </a:rPr>
                <a:t>Speak at </a:t>
              </a:r>
              <a:r>
                <a:rPr lang="en-US" sz="3200" b="1" dirty="0" smtClean="0">
                  <a:solidFill>
                    <a:schemeClr val="bg1"/>
                  </a:solidFill>
                  <a:effectLst>
                    <a:glow rad="101600">
                      <a:schemeClr val="accent6">
                        <a:lumMod val="50000"/>
                        <a:alpha val="60000"/>
                      </a:schemeClr>
                    </a:glow>
                  </a:effectLst>
                </a:rPr>
                <a:t>Teacher Meetings (PD</a:t>
              </a:r>
              <a:r>
                <a:rPr lang="en-US" sz="2800" b="1" dirty="0" smtClean="0">
                  <a:solidFill>
                    <a:schemeClr val="bg1"/>
                  </a:solidFill>
                  <a:effectLst>
                    <a:glow rad="101600">
                      <a:schemeClr val="accent6">
                        <a:lumMod val="50000"/>
                        <a:alpha val="60000"/>
                      </a:schemeClr>
                    </a:glow>
                  </a:effectLst>
                </a:rPr>
                <a:t>)</a:t>
              </a:r>
              <a:endParaRPr lang="en-US" sz="2800" b="1" dirty="0">
                <a:solidFill>
                  <a:schemeClr val="bg1"/>
                </a:solidFill>
                <a:effectLst>
                  <a:glow rad="101600">
                    <a:schemeClr val="accent6">
                      <a:lumMod val="50000"/>
                      <a:alpha val="60000"/>
                    </a:schemeClr>
                  </a:glow>
                </a:effectLst>
              </a:endParaRPr>
            </a:p>
          </p:txBody>
        </p:sp>
      </p:grpSp>
      <p:grpSp>
        <p:nvGrpSpPr>
          <p:cNvPr id="130" name="Group 129"/>
          <p:cNvGrpSpPr/>
          <p:nvPr/>
        </p:nvGrpSpPr>
        <p:grpSpPr>
          <a:xfrm>
            <a:off x="3119304" y="3869145"/>
            <a:ext cx="3012142" cy="2434479"/>
            <a:chOff x="142613" y="-161062"/>
            <a:chExt cx="3012142" cy="2434479"/>
          </a:xfrm>
        </p:grpSpPr>
        <p:pic>
          <p:nvPicPr>
            <p:cNvPr id="131" name="Picture 2" descr="Related image"/>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142613"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32" name="Rectangle 131"/>
            <p:cNvSpPr/>
            <p:nvPr/>
          </p:nvSpPr>
          <p:spPr>
            <a:xfrm>
              <a:off x="491302" y="607466"/>
              <a:ext cx="2200212" cy="892873"/>
            </a:xfrm>
            <a:prstGeom prst="rect">
              <a:avLst/>
            </a:prstGeom>
          </p:spPr>
          <p:txBody>
            <a:bodyPr wrap="square">
              <a:spAutoFit/>
            </a:bodyPr>
            <a:lstStyle/>
            <a:p>
              <a:pPr algn="ctr">
                <a:lnSpc>
                  <a:spcPct val="70000"/>
                </a:lnSpc>
              </a:pPr>
              <a:r>
                <a:rPr lang="en-US" sz="3600" b="1" dirty="0" smtClean="0">
                  <a:solidFill>
                    <a:schemeClr val="bg1"/>
                  </a:solidFill>
                  <a:effectLst>
                    <a:glow rad="101600">
                      <a:schemeClr val="accent6">
                        <a:lumMod val="50000"/>
                        <a:alpha val="60000"/>
                      </a:schemeClr>
                    </a:glow>
                  </a:effectLst>
                </a:rPr>
                <a:t>Air Time on the PA</a:t>
              </a:r>
              <a:endParaRPr lang="en-US" sz="3600" b="1" dirty="0">
                <a:solidFill>
                  <a:schemeClr val="bg1"/>
                </a:solidFill>
                <a:effectLst>
                  <a:glow rad="101600">
                    <a:schemeClr val="accent6">
                      <a:lumMod val="50000"/>
                      <a:alpha val="60000"/>
                    </a:schemeClr>
                  </a:glow>
                </a:effectLst>
              </a:endParaRPr>
            </a:p>
          </p:txBody>
        </p:sp>
      </p:grpSp>
      <p:grpSp>
        <p:nvGrpSpPr>
          <p:cNvPr id="133" name="Group 132"/>
          <p:cNvGrpSpPr/>
          <p:nvPr/>
        </p:nvGrpSpPr>
        <p:grpSpPr>
          <a:xfrm>
            <a:off x="3104036" y="3878986"/>
            <a:ext cx="3012142" cy="2434479"/>
            <a:chOff x="3060675" y="-166827"/>
            <a:chExt cx="3012142" cy="2434479"/>
          </a:xfrm>
        </p:grpSpPr>
        <p:sp>
          <p:nvSpPr>
            <p:cNvPr id="134" name="Rectangle 133"/>
            <p:cNvSpPr/>
            <p:nvPr/>
          </p:nvSpPr>
          <p:spPr>
            <a:xfrm>
              <a:off x="3485683" y="415390"/>
              <a:ext cx="2168307" cy="1135054"/>
            </a:xfrm>
            <a:prstGeom prst="rect">
              <a:avLst/>
            </a:prstGeom>
            <a:effectLst>
              <a:innerShdw blurRad="63500" dist="50800" dir="8100000">
                <a:prstClr val="black">
                  <a:alpha val="50000"/>
                </a:prstClr>
              </a:innerShdw>
            </a:effectLst>
          </p:spPr>
          <p:txBody>
            <a:bodyPr wrap="square">
              <a:spAutoFit/>
            </a:bodyPr>
            <a:lstStyle/>
            <a:p>
              <a:pPr algn="ctr">
                <a:lnSpc>
                  <a:spcPct val="80000"/>
                </a:lnSpc>
              </a:pPr>
              <a:r>
                <a:rPr lang="en-US" sz="2800" b="1" dirty="0">
                  <a:solidFill>
                    <a:schemeClr val="bg1"/>
                  </a:solidFill>
                </a:rPr>
                <a:t>Speak at Parent Meetings</a:t>
              </a:r>
            </a:p>
          </p:txBody>
        </p:sp>
        <p:pic>
          <p:nvPicPr>
            <p:cNvPr id="135" name="Picture 2" descr="Related image"/>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3060675" y="-16682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36" name="Rectangle 135"/>
            <p:cNvSpPr/>
            <p:nvPr/>
          </p:nvSpPr>
          <p:spPr>
            <a:xfrm>
              <a:off x="3249574" y="497608"/>
              <a:ext cx="2612058" cy="1126462"/>
            </a:xfrm>
            <a:prstGeom prst="rect">
              <a:avLst/>
            </a:prstGeom>
          </p:spPr>
          <p:txBody>
            <a:bodyPr wrap="square">
              <a:spAutoFit/>
            </a:bodyPr>
            <a:lstStyle/>
            <a:p>
              <a:pPr algn="ctr">
                <a:lnSpc>
                  <a:spcPct val="70000"/>
                </a:lnSpc>
              </a:pPr>
              <a:r>
                <a:rPr lang="en-US" sz="3200" b="1" dirty="0" smtClean="0">
                  <a:solidFill>
                    <a:schemeClr val="bg1"/>
                  </a:solidFill>
                  <a:effectLst>
                    <a:glow rad="101600">
                      <a:schemeClr val="accent6">
                        <a:lumMod val="50000"/>
                        <a:alpha val="60000"/>
                      </a:schemeClr>
                    </a:glow>
                  </a:effectLst>
                </a:rPr>
                <a:t>Fun Food Fact on the School Newsletter</a:t>
              </a:r>
              <a:endParaRPr lang="en-US" sz="3200" b="1" dirty="0">
                <a:solidFill>
                  <a:schemeClr val="bg1"/>
                </a:solidFill>
                <a:effectLst>
                  <a:glow rad="101600">
                    <a:schemeClr val="accent6">
                      <a:lumMod val="50000"/>
                      <a:alpha val="60000"/>
                    </a:schemeClr>
                  </a:glow>
                </a:effectLst>
              </a:endParaRPr>
            </a:p>
          </p:txBody>
        </p:sp>
      </p:grpSp>
      <p:grpSp>
        <p:nvGrpSpPr>
          <p:cNvPr id="137" name="Group 136"/>
          <p:cNvGrpSpPr/>
          <p:nvPr/>
        </p:nvGrpSpPr>
        <p:grpSpPr>
          <a:xfrm>
            <a:off x="3126644" y="3889412"/>
            <a:ext cx="3012142" cy="2434479"/>
            <a:chOff x="5978738" y="-178137"/>
            <a:chExt cx="3012142" cy="2434479"/>
          </a:xfrm>
        </p:grpSpPr>
        <p:pic>
          <p:nvPicPr>
            <p:cNvPr id="138" name="Picture 2" descr="Related image"/>
            <p:cNvPicPr>
              <a:picLocks noChangeAspect="1" noChangeArrowheads="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5978738" y="-17813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39" name="Rectangle 138"/>
            <p:cNvSpPr/>
            <p:nvPr/>
          </p:nvSpPr>
          <p:spPr>
            <a:xfrm>
              <a:off x="6246003" y="536434"/>
              <a:ext cx="2476640" cy="892873"/>
            </a:xfrm>
            <a:prstGeom prst="rect">
              <a:avLst/>
            </a:prstGeom>
          </p:spPr>
          <p:txBody>
            <a:bodyPr wrap="square">
              <a:spAutoFit/>
            </a:bodyPr>
            <a:lstStyle/>
            <a:p>
              <a:pPr algn="ctr">
                <a:lnSpc>
                  <a:spcPct val="70000"/>
                </a:lnSpc>
              </a:pPr>
              <a:r>
                <a:rPr lang="en-US" sz="3600" b="1" dirty="0" smtClean="0">
                  <a:solidFill>
                    <a:schemeClr val="bg1"/>
                  </a:solidFill>
                  <a:effectLst>
                    <a:glow rad="101600">
                      <a:schemeClr val="accent6">
                        <a:lumMod val="50000"/>
                        <a:alpha val="60000"/>
                      </a:schemeClr>
                    </a:glow>
                  </a:effectLst>
                </a:rPr>
                <a:t>Food Sampling</a:t>
              </a:r>
              <a:endParaRPr lang="en-US" sz="3600" b="1" dirty="0">
                <a:solidFill>
                  <a:schemeClr val="bg1"/>
                </a:solidFill>
                <a:effectLst>
                  <a:glow rad="101600">
                    <a:schemeClr val="accent6">
                      <a:lumMod val="50000"/>
                      <a:alpha val="60000"/>
                    </a:schemeClr>
                  </a:glow>
                </a:effectLst>
              </a:endParaRPr>
            </a:p>
          </p:txBody>
        </p:sp>
      </p:grpSp>
      <p:grpSp>
        <p:nvGrpSpPr>
          <p:cNvPr id="144" name="Group 143"/>
          <p:cNvGrpSpPr/>
          <p:nvPr/>
        </p:nvGrpSpPr>
        <p:grpSpPr>
          <a:xfrm>
            <a:off x="3141630" y="4119203"/>
            <a:ext cx="2963566" cy="1946716"/>
            <a:chOff x="800440" y="3498850"/>
            <a:chExt cx="2963566" cy="1946716"/>
          </a:xfrm>
        </p:grpSpPr>
        <p:sp>
          <p:nvSpPr>
            <p:cNvPr id="146" name="Freeform 145"/>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6">
                <a:duotone>
                  <a:schemeClr val="accent6">
                    <a:shade val="45000"/>
                    <a:satMod val="135000"/>
                  </a:schemeClr>
                  <a:prstClr val="white"/>
                </a:duotone>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147" name="Rounded Rectangle 146"/>
            <p:cNvSpPr/>
            <p:nvPr/>
          </p:nvSpPr>
          <p:spPr>
            <a:xfrm>
              <a:off x="800440" y="3498850"/>
              <a:ext cx="2963566" cy="425450"/>
            </a:xfrm>
            <a:prstGeom prst="roundRect">
              <a:avLst>
                <a:gd name="adj" fmla="val 45772"/>
              </a:avLst>
            </a:prstGeom>
            <a:solidFill>
              <a:schemeClr val="accent6">
                <a:lumMod val="75000"/>
              </a:schemeClr>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grpSp>
      <p:grpSp>
        <p:nvGrpSpPr>
          <p:cNvPr id="48" name="Group 47"/>
          <p:cNvGrpSpPr/>
          <p:nvPr/>
        </p:nvGrpSpPr>
        <p:grpSpPr>
          <a:xfrm>
            <a:off x="2610576" y="4144305"/>
            <a:ext cx="4145692" cy="1946716"/>
            <a:chOff x="2610576" y="4144305"/>
            <a:chExt cx="4145692" cy="1946716"/>
          </a:xfrm>
        </p:grpSpPr>
        <p:grpSp>
          <p:nvGrpSpPr>
            <p:cNvPr id="30" name="Group 29"/>
            <p:cNvGrpSpPr/>
            <p:nvPr/>
          </p:nvGrpSpPr>
          <p:grpSpPr>
            <a:xfrm>
              <a:off x="3154755" y="4144305"/>
              <a:ext cx="2963566" cy="1946716"/>
              <a:chOff x="800440" y="3498850"/>
              <a:chExt cx="2963566" cy="1946716"/>
            </a:xfrm>
          </p:grpSpPr>
          <p:sp>
            <p:nvSpPr>
              <p:cNvPr id="31" name="Freeform 30"/>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6">
                  <a:duotone>
                    <a:schemeClr val="accent6">
                      <a:shade val="45000"/>
                      <a:satMod val="135000"/>
                    </a:schemeClr>
                    <a:prstClr val="white"/>
                  </a:duotone>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32" name="Rounded Rectangle 31"/>
              <p:cNvSpPr/>
              <p:nvPr/>
            </p:nvSpPr>
            <p:spPr>
              <a:xfrm>
                <a:off x="800440" y="3498850"/>
                <a:ext cx="2963566" cy="425450"/>
              </a:xfrm>
              <a:prstGeom prst="roundRect">
                <a:avLst>
                  <a:gd name="adj" fmla="val 45772"/>
                </a:avLst>
              </a:prstGeom>
              <a:solidFill>
                <a:schemeClr val="accent6">
                  <a:lumMod val="75000"/>
                </a:schemeClr>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grpSp>
        <p:sp>
          <p:nvSpPr>
            <p:cNvPr id="35" name="TextBox 34"/>
            <p:cNvSpPr txBox="1"/>
            <p:nvPr/>
          </p:nvSpPr>
          <p:spPr>
            <a:xfrm>
              <a:off x="2610576" y="4673528"/>
              <a:ext cx="4145692" cy="1280672"/>
            </a:xfrm>
            <a:prstGeom prst="rect">
              <a:avLst/>
            </a:prstGeom>
            <a:noFill/>
          </p:spPr>
          <p:txBody>
            <a:bodyPr wrap="square" rtlCol="0">
              <a:spAutoFit/>
            </a:bodyPr>
            <a:lstStyle/>
            <a:p>
              <a:pPr algn="ctr">
                <a:lnSpc>
                  <a:spcPct val="70000"/>
                </a:lnSpc>
              </a:pPr>
              <a:r>
                <a:rPr lang="en-US" sz="3600" b="1" dirty="0" smtClean="0">
                  <a:solidFill>
                    <a:schemeClr val="bg1"/>
                  </a:solidFill>
                  <a:effectLst>
                    <a:glow rad="101600">
                      <a:schemeClr val="accent6">
                        <a:lumMod val="50000"/>
                        <a:alpha val="60000"/>
                      </a:schemeClr>
                    </a:glow>
                  </a:effectLst>
                </a:rPr>
                <a:t>Be Seen </a:t>
              </a:r>
            </a:p>
            <a:p>
              <a:pPr algn="ctr">
                <a:lnSpc>
                  <a:spcPct val="70000"/>
                </a:lnSpc>
              </a:pPr>
              <a:r>
                <a:rPr lang="en-US" sz="3600" b="1" dirty="0" smtClean="0">
                  <a:solidFill>
                    <a:schemeClr val="bg1"/>
                  </a:solidFill>
                  <a:effectLst>
                    <a:glow rad="101600">
                      <a:schemeClr val="accent6">
                        <a:lumMod val="50000"/>
                        <a:alpha val="60000"/>
                      </a:schemeClr>
                    </a:glow>
                  </a:effectLst>
                </a:rPr>
                <a:t>&amp; Heard </a:t>
              </a:r>
            </a:p>
            <a:p>
              <a:pPr algn="ctr">
                <a:lnSpc>
                  <a:spcPct val="70000"/>
                </a:lnSpc>
              </a:pPr>
              <a:r>
                <a:rPr lang="en-US" sz="3600" b="1" dirty="0" smtClean="0">
                  <a:solidFill>
                    <a:schemeClr val="bg1"/>
                  </a:solidFill>
                  <a:effectLst>
                    <a:glow rad="101600">
                      <a:schemeClr val="accent6">
                        <a:lumMod val="50000"/>
                        <a:alpha val="60000"/>
                      </a:schemeClr>
                    </a:glow>
                  </a:effectLst>
                </a:rPr>
                <a:t>Regularly</a:t>
              </a:r>
              <a:endParaRPr lang="en-US" sz="3600" b="1" dirty="0">
                <a:solidFill>
                  <a:schemeClr val="bg1"/>
                </a:solidFill>
                <a:effectLst>
                  <a:glow rad="101600">
                    <a:schemeClr val="accent6">
                      <a:lumMod val="50000"/>
                      <a:alpha val="60000"/>
                    </a:schemeClr>
                  </a:glow>
                </a:effectLst>
              </a:endParaRPr>
            </a:p>
          </p:txBody>
        </p:sp>
      </p:grpSp>
      <p:sp>
        <p:nvSpPr>
          <p:cNvPr id="148" name="TextBox 147"/>
          <p:cNvSpPr txBox="1"/>
          <p:nvPr/>
        </p:nvSpPr>
        <p:spPr>
          <a:xfrm>
            <a:off x="1339463" y="739639"/>
            <a:ext cx="6534537" cy="2585323"/>
          </a:xfrm>
          <a:prstGeom prst="rect">
            <a:avLst/>
          </a:prstGeom>
          <a:noFill/>
        </p:spPr>
        <p:txBody>
          <a:bodyPr wrap="square" rtlCol="0">
            <a:spAutoFit/>
          </a:bodyPr>
          <a:lstStyle/>
          <a:p>
            <a:pPr algn="ctr"/>
            <a:r>
              <a:rPr lang="en-US" sz="5400" dirty="0" smtClean="0">
                <a:solidFill>
                  <a:schemeClr val="bg1"/>
                </a:solidFill>
                <a:latin typeface="Bahnschrift Light" panose="020B0502040204020203" pitchFamily="34" charset="0"/>
              </a:rPr>
              <a:t>What can you do to be seen and heard on your school campus?</a:t>
            </a:r>
            <a:endParaRPr lang="en-US" sz="5400" dirty="0">
              <a:solidFill>
                <a:schemeClr val="bg1"/>
              </a:solidFill>
              <a:latin typeface="Bahnschrift Light" panose="020B0502040204020203" pitchFamily="34" charset="0"/>
            </a:endParaRPr>
          </a:p>
        </p:txBody>
      </p:sp>
    </p:spTree>
    <p:extLst>
      <p:ext uri="{BB962C8B-B14F-4D97-AF65-F5344CB8AC3E}">
        <p14:creationId xmlns:p14="http://schemas.microsoft.com/office/powerpoint/2010/main" val="9923143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8"/>
                                        </p:tgtEl>
                                      </p:cBhvr>
                                    </p:animEffect>
                                    <p:set>
                                      <p:cBhvr>
                                        <p:cTn id="7" dur="1" fill="hold">
                                          <p:stCondLst>
                                            <p:cond delay="499"/>
                                          </p:stCondLst>
                                        </p:cTn>
                                        <p:tgtEl>
                                          <p:spTgt spid="148"/>
                                        </p:tgtEl>
                                        <p:attrNameLst>
                                          <p:attrName>style.visibility</p:attrName>
                                        </p:attrNameLst>
                                      </p:cBhvr>
                                      <p:to>
                                        <p:strVal val="hidden"/>
                                      </p:to>
                                    </p:set>
                                  </p:childTnLst>
                                </p:cTn>
                              </p:par>
                              <p:par>
                                <p:cTn id="8" presetID="64" presetClass="path" presetSubtype="0" accel="50000" decel="50000" fill="hold" nodeType="withEffect">
                                  <p:stCondLst>
                                    <p:cond delay="0"/>
                                  </p:stCondLst>
                                  <p:childTnLst>
                                    <p:animMotion origin="layout" path="M -2.22222E-6 -2.59259E-6 L -0.32778 -0.58889 " pathEditMode="relative" rAng="0" ptsTypes="AA">
                                      <p:cBhvr>
                                        <p:cTn id="9" dur="1000" fill="hold"/>
                                        <p:tgtEl>
                                          <p:spTgt spid="120"/>
                                        </p:tgtEl>
                                        <p:attrNameLst>
                                          <p:attrName>ppt_x</p:attrName>
                                          <p:attrName>ppt_y</p:attrName>
                                        </p:attrNameLst>
                                      </p:cBhvr>
                                      <p:rCtr x="-16389" y="-29444"/>
                                    </p:animMotion>
                                  </p:childTnLst>
                                </p:cTn>
                              </p:par>
                              <p:par>
                                <p:cTn id="10" presetID="26" presetClass="emph" presetSubtype="0" fill="hold" nodeType="withEffect">
                                  <p:stCondLst>
                                    <p:cond delay="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2.22222E-6 -2.59259E-6 L -0.00903 -0.58889 " pathEditMode="relative" rAng="0" ptsTypes="AA">
                                      <p:cBhvr>
                                        <p:cTn id="16" dur="1000" fill="hold"/>
                                        <p:tgtEl>
                                          <p:spTgt spid="123"/>
                                        </p:tgtEl>
                                        <p:attrNameLst>
                                          <p:attrName>ppt_x</p:attrName>
                                          <p:attrName>ppt_y</p:attrName>
                                        </p:attrNameLst>
                                      </p:cBhvr>
                                      <p:rCtr x="-451" y="-29444"/>
                                    </p:animMotion>
                                  </p:childTnLst>
                                </p:cTn>
                              </p:par>
                              <p:par>
                                <p:cTn id="17" presetID="26" presetClass="emph" presetSubtype="0" fill="hold" nodeType="withEffect">
                                  <p:stCondLst>
                                    <p:cond delay="0"/>
                                  </p:stCondLst>
                                  <p:childTnLst>
                                    <p:animEffect transition="out" filter="fade">
                                      <p:cBhvr>
                                        <p:cTn id="18" dur="500" tmFilter="0, 0; .2, .5; .8, .5; 1, 0"/>
                                        <p:tgtEl>
                                          <p:spTgt spid="48"/>
                                        </p:tgtEl>
                                      </p:cBhvr>
                                    </p:animEffect>
                                    <p:animScale>
                                      <p:cBhvr>
                                        <p:cTn id="19" dur="250" autoRev="1" fill="hold"/>
                                        <p:tgtEl>
                                          <p:spTgt spid="48"/>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2.22222E-6 -7.40741E-7 L 0.31041 -0.59074 " pathEditMode="relative" rAng="0" ptsTypes="AA">
                                      <p:cBhvr>
                                        <p:cTn id="23" dur="1000" fill="hold"/>
                                        <p:tgtEl>
                                          <p:spTgt spid="127"/>
                                        </p:tgtEl>
                                        <p:attrNameLst>
                                          <p:attrName>ppt_x</p:attrName>
                                          <p:attrName>ppt_y</p:attrName>
                                        </p:attrNameLst>
                                      </p:cBhvr>
                                      <p:rCtr x="15521" y="-29537"/>
                                    </p:animMotion>
                                  </p:childTnLst>
                                </p:cTn>
                              </p:par>
                              <p:par>
                                <p:cTn id="24" presetID="26" presetClass="emph" presetSubtype="0" fill="hold" nodeType="withEffect">
                                  <p:stCondLst>
                                    <p:cond delay="0"/>
                                  </p:stCondLst>
                                  <p:childTnLst>
                                    <p:animEffect transition="out" filter="fade">
                                      <p:cBhvr>
                                        <p:cTn id="25" dur="500" tmFilter="0, 0; .2, .5; .8, .5; 1, 0"/>
                                        <p:tgtEl>
                                          <p:spTgt spid="48"/>
                                        </p:tgtEl>
                                      </p:cBhvr>
                                    </p:animEffect>
                                    <p:animScale>
                                      <p:cBhvr>
                                        <p:cTn id="26" dur="250" autoRev="1" fill="hold"/>
                                        <p:tgtEl>
                                          <p:spTgt spid="48"/>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8.33333E-7 3.33333E-6 L -0.32379 -0.32431 " pathEditMode="relative" rAng="0" ptsTypes="AA">
                                      <p:cBhvr>
                                        <p:cTn id="30" dur="1000" fill="hold"/>
                                        <p:tgtEl>
                                          <p:spTgt spid="130"/>
                                        </p:tgtEl>
                                        <p:attrNameLst>
                                          <p:attrName>ppt_x</p:attrName>
                                          <p:attrName>ppt_y</p:attrName>
                                        </p:attrNameLst>
                                      </p:cBhvr>
                                      <p:rCtr x="-16198" y="-16227"/>
                                    </p:animMotion>
                                  </p:childTnLst>
                                </p:cTn>
                              </p:par>
                              <p:par>
                                <p:cTn id="31" presetID="26" presetClass="emph" presetSubtype="0" fill="hold" nodeType="withEffect">
                                  <p:stCondLst>
                                    <p:cond delay="0"/>
                                  </p:stCondLst>
                                  <p:childTnLst>
                                    <p:animEffect transition="out" filter="fade">
                                      <p:cBhvr>
                                        <p:cTn id="32" dur="500" tmFilter="0, 0; .2, .5; .8, .5; 1, 0"/>
                                        <p:tgtEl>
                                          <p:spTgt spid="48"/>
                                        </p:tgtEl>
                                      </p:cBhvr>
                                    </p:animEffect>
                                    <p:animScale>
                                      <p:cBhvr>
                                        <p:cTn id="33" dur="250" autoRev="1" fill="hold"/>
                                        <p:tgtEl>
                                          <p:spTgt spid="4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3.33333E-6 4.44444E-6 L -0.00695 -0.3257 " pathEditMode="relative" rAng="0" ptsTypes="AA">
                                      <p:cBhvr>
                                        <p:cTn id="37" dur="1000" fill="hold"/>
                                        <p:tgtEl>
                                          <p:spTgt spid="133"/>
                                        </p:tgtEl>
                                        <p:attrNameLst>
                                          <p:attrName>ppt_x</p:attrName>
                                          <p:attrName>ppt_y</p:attrName>
                                        </p:attrNameLst>
                                      </p:cBhvr>
                                      <p:rCtr x="-347" y="-16296"/>
                                    </p:animMotion>
                                  </p:childTnLst>
                                </p:cTn>
                              </p:par>
                              <p:par>
                                <p:cTn id="38" presetID="26" presetClass="emph" presetSubtype="0" fill="hold" nodeType="withEffect">
                                  <p:stCondLst>
                                    <p:cond delay="0"/>
                                  </p:stCondLst>
                                  <p:childTnLst>
                                    <p:animEffect transition="out" filter="fade">
                                      <p:cBhvr>
                                        <p:cTn id="39" dur="500" tmFilter="0, 0; .2, .5; .8, .5; 1, 0"/>
                                        <p:tgtEl>
                                          <p:spTgt spid="48"/>
                                        </p:tgtEl>
                                      </p:cBhvr>
                                    </p:animEffect>
                                    <p:animScale>
                                      <p:cBhvr>
                                        <p:cTn id="40" dur="250" autoRev="1" fill="hold"/>
                                        <p:tgtEl>
                                          <p:spTgt spid="48"/>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64" presetClass="path" presetSubtype="0" accel="50000" decel="50000" fill="hold" nodeType="clickEffect">
                                  <p:stCondLst>
                                    <p:cond delay="0"/>
                                  </p:stCondLst>
                                  <p:childTnLst>
                                    <p:animMotion origin="layout" path="M 2.77778E-6 4.07407E-6 L 0.31423 -0.32709 " pathEditMode="relative" rAng="0" ptsTypes="AA">
                                      <p:cBhvr>
                                        <p:cTn id="44" dur="1000" fill="hold"/>
                                        <p:tgtEl>
                                          <p:spTgt spid="137"/>
                                        </p:tgtEl>
                                        <p:attrNameLst>
                                          <p:attrName>ppt_x</p:attrName>
                                          <p:attrName>ppt_y</p:attrName>
                                        </p:attrNameLst>
                                      </p:cBhvr>
                                      <p:rCtr x="15712" y="-16366"/>
                                    </p:animMotion>
                                  </p:childTnLst>
                                </p:cTn>
                              </p:par>
                              <p:par>
                                <p:cTn id="45" presetID="26" presetClass="emph" presetSubtype="0" fill="hold" nodeType="withEffect">
                                  <p:stCondLst>
                                    <p:cond delay="0"/>
                                  </p:stCondLst>
                                  <p:childTnLst>
                                    <p:animEffect transition="out" filter="fade">
                                      <p:cBhvr>
                                        <p:cTn id="46" dur="500" tmFilter="0, 0; .2, .5; .8, .5; 1, 0"/>
                                        <p:tgtEl>
                                          <p:spTgt spid="48"/>
                                        </p:tgtEl>
                                      </p:cBhvr>
                                    </p:animEffect>
                                    <p:animScale>
                                      <p:cBhvr>
                                        <p:cTn id="47"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8" name="Oval 47"/>
          <p:cNvSpPr/>
          <p:nvPr/>
        </p:nvSpPr>
        <p:spPr>
          <a:xfrm>
            <a:off x="2817473" y="5542506"/>
            <a:ext cx="3568087" cy="875686"/>
          </a:xfrm>
          <a:prstGeom prst="ellipse">
            <a:avLst/>
          </a:prstGeom>
          <a:solidFill>
            <a:schemeClr val="tx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0" name="Group 119"/>
          <p:cNvGrpSpPr/>
          <p:nvPr/>
        </p:nvGrpSpPr>
        <p:grpSpPr>
          <a:xfrm>
            <a:off x="3111211" y="3875322"/>
            <a:ext cx="3012142" cy="2434479"/>
            <a:chOff x="99069" y="-161062"/>
            <a:chExt cx="3012142" cy="2434479"/>
          </a:xfrm>
        </p:grpSpPr>
        <p:pic>
          <p:nvPicPr>
            <p:cNvPr id="121" name="Picture 2" descr="Related image"/>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99069"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2" name="Rectangle 121"/>
            <p:cNvSpPr/>
            <p:nvPr/>
          </p:nvSpPr>
          <p:spPr>
            <a:xfrm>
              <a:off x="369073" y="479287"/>
              <a:ext cx="2476640" cy="1148648"/>
            </a:xfrm>
            <a:prstGeom prst="rect">
              <a:avLst/>
            </a:prstGeom>
          </p:spPr>
          <p:txBody>
            <a:bodyPr wrap="square">
              <a:spAutoFit/>
            </a:bodyPr>
            <a:lstStyle/>
            <a:p>
              <a:pPr algn="ctr">
                <a:lnSpc>
                  <a:spcPct val="70000"/>
                </a:lnSpc>
              </a:pPr>
              <a:r>
                <a:rPr lang="en-US" sz="3200" b="1" dirty="0" smtClean="0">
                  <a:solidFill>
                    <a:schemeClr val="bg1"/>
                  </a:solidFill>
                  <a:effectLst>
                    <a:glow rad="101600">
                      <a:schemeClr val="accent4">
                        <a:lumMod val="50000"/>
                        <a:alpha val="60000"/>
                      </a:schemeClr>
                    </a:glow>
                  </a:effectLst>
                </a:rPr>
                <a:t>Show Your School Spirit on Spirit Day</a:t>
              </a:r>
              <a:endParaRPr lang="en-US" sz="3200" b="1" dirty="0">
                <a:solidFill>
                  <a:schemeClr val="bg1"/>
                </a:solidFill>
                <a:effectLst>
                  <a:glow rad="101600">
                    <a:schemeClr val="accent4">
                      <a:lumMod val="50000"/>
                      <a:alpha val="60000"/>
                    </a:schemeClr>
                  </a:glow>
                </a:effectLst>
              </a:endParaRPr>
            </a:p>
          </p:txBody>
        </p:sp>
      </p:grpSp>
      <p:grpSp>
        <p:nvGrpSpPr>
          <p:cNvPr id="123" name="Group 122"/>
          <p:cNvGrpSpPr/>
          <p:nvPr/>
        </p:nvGrpSpPr>
        <p:grpSpPr>
          <a:xfrm>
            <a:off x="3149371" y="3875322"/>
            <a:ext cx="3012142" cy="2434479"/>
            <a:chOff x="3060675" y="-166827"/>
            <a:chExt cx="3012142" cy="2434479"/>
          </a:xfrm>
        </p:grpSpPr>
        <p:sp>
          <p:nvSpPr>
            <p:cNvPr id="124" name="Rectangle 123"/>
            <p:cNvSpPr/>
            <p:nvPr/>
          </p:nvSpPr>
          <p:spPr>
            <a:xfrm>
              <a:off x="3485683" y="415390"/>
              <a:ext cx="2168307" cy="1135054"/>
            </a:xfrm>
            <a:prstGeom prst="rect">
              <a:avLst/>
            </a:prstGeom>
            <a:effectLst>
              <a:innerShdw blurRad="63500" dist="50800" dir="8100000">
                <a:prstClr val="black">
                  <a:alpha val="50000"/>
                </a:prstClr>
              </a:innerShdw>
            </a:effectLst>
          </p:spPr>
          <p:txBody>
            <a:bodyPr wrap="square">
              <a:spAutoFit/>
            </a:bodyPr>
            <a:lstStyle/>
            <a:p>
              <a:pPr algn="ctr">
                <a:lnSpc>
                  <a:spcPct val="80000"/>
                </a:lnSpc>
              </a:pPr>
              <a:r>
                <a:rPr lang="en-US" sz="2800" b="1" dirty="0">
                  <a:solidFill>
                    <a:schemeClr val="bg1"/>
                  </a:solidFill>
                </a:rPr>
                <a:t>Speak at Parent Meetings</a:t>
              </a:r>
            </a:p>
          </p:txBody>
        </p:sp>
        <p:pic>
          <p:nvPicPr>
            <p:cNvPr id="125" name="Picture 2" descr="Related image"/>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3060675" y="-16682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6" name="Rectangle 125"/>
            <p:cNvSpPr/>
            <p:nvPr/>
          </p:nvSpPr>
          <p:spPr>
            <a:xfrm>
              <a:off x="3461426" y="345195"/>
              <a:ext cx="2158595" cy="1318181"/>
            </a:xfrm>
            <a:prstGeom prst="rect">
              <a:avLst/>
            </a:prstGeom>
          </p:spPr>
          <p:txBody>
            <a:bodyPr wrap="square">
              <a:spAutoFit/>
            </a:bodyPr>
            <a:lstStyle/>
            <a:p>
              <a:pPr algn="ctr">
                <a:lnSpc>
                  <a:spcPct val="70000"/>
                </a:lnSpc>
              </a:pPr>
              <a:r>
                <a:rPr lang="en-US" sz="2800" b="1" dirty="0" smtClean="0">
                  <a:solidFill>
                    <a:schemeClr val="bg1"/>
                  </a:solidFill>
                  <a:effectLst>
                    <a:glow rad="101600">
                      <a:schemeClr val="accent4">
                        <a:lumMod val="50000"/>
                        <a:alpha val="60000"/>
                      </a:schemeClr>
                    </a:glow>
                  </a:effectLst>
                </a:rPr>
                <a:t>Participate in School Assemblies and Rallies</a:t>
              </a:r>
              <a:endParaRPr lang="en-US" sz="2800" b="1" dirty="0">
                <a:solidFill>
                  <a:schemeClr val="bg1"/>
                </a:solidFill>
                <a:effectLst>
                  <a:glow rad="101600">
                    <a:schemeClr val="accent4">
                      <a:lumMod val="50000"/>
                      <a:alpha val="60000"/>
                    </a:schemeClr>
                  </a:glow>
                </a:effectLst>
              </a:endParaRPr>
            </a:p>
          </p:txBody>
        </p:sp>
      </p:grpSp>
      <p:grpSp>
        <p:nvGrpSpPr>
          <p:cNvPr id="127" name="Group 126"/>
          <p:cNvGrpSpPr/>
          <p:nvPr/>
        </p:nvGrpSpPr>
        <p:grpSpPr>
          <a:xfrm>
            <a:off x="3149371" y="3863380"/>
            <a:ext cx="3012142" cy="2434479"/>
            <a:chOff x="5978738" y="-178137"/>
            <a:chExt cx="3012142" cy="2434479"/>
          </a:xfrm>
        </p:grpSpPr>
        <p:pic>
          <p:nvPicPr>
            <p:cNvPr id="128" name="Picture 2" descr="Related image"/>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5978738" y="-17813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9" name="Rectangle 128"/>
            <p:cNvSpPr/>
            <p:nvPr/>
          </p:nvSpPr>
          <p:spPr>
            <a:xfrm>
              <a:off x="6131368" y="385729"/>
              <a:ext cx="2609459" cy="1318181"/>
            </a:xfrm>
            <a:prstGeom prst="rect">
              <a:avLst/>
            </a:prstGeom>
          </p:spPr>
          <p:txBody>
            <a:bodyPr wrap="square">
              <a:spAutoFit/>
            </a:bodyPr>
            <a:lstStyle/>
            <a:p>
              <a:pPr algn="ctr">
                <a:lnSpc>
                  <a:spcPct val="70000"/>
                </a:lnSpc>
              </a:pPr>
              <a:r>
                <a:rPr lang="en-US" sz="2800" b="1" dirty="0" smtClean="0">
                  <a:solidFill>
                    <a:schemeClr val="bg1"/>
                  </a:solidFill>
                  <a:effectLst>
                    <a:glow rad="101600">
                      <a:schemeClr val="accent4">
                        <a:lumMod val="50000"/>
                        <a:alpha val="60000"/>
                      </a:schemeClr>
                    </a:glow>
                  </a:effectLst>
                </a:rPr>
                <a:t>Show Support by Attending Awards Ceremonies</a:t>
              </a:r>
              <a:endParaRPr lang="en-US" sz="2400" b="1" dirty="0">
                <a:solidFill>
                  <a:schemeClr val="bg1"/>
                </a:solidFill>
                <a:effectLst>
                  <a:glow rad="101600">
                    <a:schemeClr val="accent4">
                      <a:lumMod val="50000"/>
                      <a:alpha val="60000"/>
                    </a:schemeClr>
                  </a:glow>
                </a:effectLst>
              </a:endParaRPr>
            </a:p>
          </p:txBody>
        </p:sp>
      </p:grpSp>
      <p:grpSp>
        <p:nvGrpSpPr>
          <p:cNvPr id="130" name="Group 129"/>
          <p:cNvGrpSpPr/>
          <p:nvPr/>
        </p:nvGrpSpPr>
        <p:grpSpPr>
          <a:xfrm>
            <a:off x="3119304" y="3869145"/>
            <a:ext cx="3012142" cy="2434479"/>
            <a:chOff x="142613" y="-161062"/>
            <a:chExt cx="3012142" cy="2434479"/>
          </a:xfrm>
        </p:grpSpPr>
        <p:pic>
          <p:nvPicPr>
            <p:cNvPr id="131" name="Picture 2" descr="Related image"/>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142613"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32" name="Rectangle 131"/>
            <p:cNvSpPr/>
            <p:nvPr/>
          </p:nvSpPr>
          <p:spPr>
            <a:xfrm>
              <a:off x="347259" y="391321"/>
              <a:ext cx="2602850" cy="1318181"/>
            </a:xfrm>
            <a:prstGeom prst="rect">
              <a:avLst/>
            </a:prstGeom>
          </p:spPr>
          <p:txBody>
            <a:bodyPr wrap="square">
              <a:spAutoFit/>
            </a:bodyPr>
            <a:lstStyle/>
            <a:p>
              <a:pPr algn="ctr">
                <a:lnSpc>
                  <a:spcPct val="70000"/>
                </a:lnSpc>
              </a:pPr>
              <a:r>
                <a:rPr lang="en-US" sz="2800" b="1" dirty="0" smtClean="0">
                  <a:solidFill>
                    <a:schemeClr val="bg1"/>
                  </a:solidFill>
                  <a:effectLst>
                    <a:glow rad="101600">
                      <a:schemeClr val="accent4">
                        <a:lumMod val="50000"/>
                        <a:alpha val="60000"/>
                      </a:schemeClr>
                    </a:glow>
                  </a:effectLst>
                </a:rPr>
                <a:t>Attend Spring Carnivals, Multicultural Festivals, etc…</a:t>
              </a:r>
              <a:endParaRPr lang="en-US" sz="2800" b="1" dirty="0">
                <a:solidFill>
                  <a:schemeClr val="bg1"/>
                </a:solidFill>
                <a:effectLst>
                  <a:glow rad="101600">
                    <a:schemeClr val="accent4">
                      <a:lumMod val="50000"/>
                      <a:alpha val="60000"/>
                    </a:schemeClr>
                  </a:glow>
                </a:effectLst>
              </a:endParaRPr>
            </a:p>
          </p:txBody>
        </p:sp>
      </p:grpSp>
      <p:grpSp>
        <p:nvGrpSpPr>
          <p:cNvPr id="133" name="Group 132"/>
          <p:cNvGrpSpPr/>
          <p:nvPr/>
        </p:nvGrpSpPr>
        <p:grpSpPr>
          <a:xfrm>
            <a:off x="3104036" y="3878986"/>
            <a:ext cx="3012142" cy="2434479"/>
            <a:chOff x="3060675" y="-166827"/>
            <a:chExt cx="3012142" cy="2434479"/>
          </a:xfrm>
        </p:grpSpPr>
        <p:sp>
          <p:nvSpPr>
            <p:cNvPr id="134" name="Rectangle 133"/>
            <p:cNvSpPr/>
            <p:nvPr/>
          </p:nvSpPr>
          <p:spPr>
            <a:xfrm>
              <a:off x="3485683" y="415390"/>
              <a:ext cx="2168307" cy="1135054"/>
            </a:xfrm>
            <a:prstGeom prst="rect">
              <a:avLst/>
            </a:prstGeom>
            <a:effectLst>
              <a:innerShdw blurRad="63500" dist="50800" dir="8100000">
                <a:prstClr val="black">
                  <a:alpha val="50000"/>
                </a:prstClr>
              </a:innerShdw>
            </a:effectLst>
          </p:spPr>
          <p:txBody>
            <a:bodyPr wrap="square">
              <a:spAutoFit/>
            </a:bodyPr>
            <a:lstStyle/>
            <a:p>
              <a:pPr algn="ctr">
                <a:lnSpc>
                  <a:spcPct val="80000"/>
                </a:lnSpc>
              </a:pPr>
              <a:r>
                <a:rPr lang="en-US" sz="2800" b="1" dirty="0">
                  <a:solidFill>
                    <a:schemeClr val="bg1"/>
                  </a:solidFill>
                </a:rPr>
                <a:t>Speak at Parent Meetings</a:t>
              </a:r>
            </a:p>
          </p:txBody>
        </p:sp>
        <p:pic>
          <p:nvPicPr>
            <p:cNvPr id="135" name="Picture 2" descr="Related image"/>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3060675" y="-16682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36" name="Rectangle 135"/>
            <p:cNvSpPr/>
            <p:nvPr/>
          </p:nvSpPr>
          <p:spPr>
            <a:xfrm>
              <a:off x="3398960" y="495429"/>
              <a:ext cx="2375270" cy="1126462"/>
            </a:xfrm>
            <a:prstGeom prst="rect">
              <a:avLst/>
            </a:prstGeom>
          </p:spPr>
          <p:txBody>
            <a:bodyPr wrap="square">
              <a:spAutoFit/>
            </a:bodyPr>
            <a:lstStyle/>
            <a:p>
              <a:pPr algn="ctr">
                <a:lnSpc>
                  <a:spcPct val="70000"/>
                </a:lnSpc>
              </a:pPr>
              <a:r>
                <a:rPr lang="en-US" sz="3200" b="1" dirty="0" smtClean="0">
                  <a:solidFill>
                    <a:schemeClr val="bg1"/>
                  </a:solidFill>
                  <a:effectLst>
                    <a:glow rad="101600">
                      <a:schemeClr val="accent4">
                        <a:lumMod val="50000"/>
                        <a:alpha val="60000"/>
                      </a:schemeClr>
                    </a:glow>
                  </a:effectLst>
                </a:rPr>
                <a:t>Participate in Faculty Events</a:t>
              </a:r>
              <a:endParaRPr lang="en-US" sz="3200" b="1" dirty="0">
                <a:solidFill>
                  <a:schemeClr val="bg1"/>
                </a:solidFill>
                <a:effectLst>
                  <a:glow rad="101600">
                    <a:schemeClr val="accent4">
                      <a:lumMod val="50000"/>
                      <a:alpha val="60000"/>
                    </a:schemeClr>
                  </a:glow>
                </a:effectLst>
              </a:endParaRPr>
            </a:p>
          </p:txBody>
        </p:sp>
      </p:grpSp>
      <p:sp>
        <p:nvSpPr>
          <p:cNvPr id="148" name="TextBox 147"/>
          <p:cNvSpPr txBox="1"/>
          <p:nvPr/>
        </p:nvSpPr>
        <p:spPr>
          <a:xfrm>
            <a:off x="1339463" y="739639"/>
            <a:ext cx="6534537" cy="2585323"/>
          </a:xfrm>
          <a:prstGeom prst="rect">
            <a:avLst/>
          </a:prstGeom>
          <a:noFill/>
        </p:spPr>
        <p:txBody>
          <a:bodyPr wrap="square" rtlCol="0">
            <a:spAutoFit/>
          </a:bodyPr>
          <a:lstStyle/>
          <a:p>
            <a:pPr algn="ctr"/>
            <a:r>
              <a:rPr lang="en-US" sz="5400" dirty="0" smtClean="0">
                <a:solidFill>
                  <a:schemeClr val="bg1"/>
                </a:solidFill>
                <a:latin typeface="Bahnschrift Light" panose="020B0502040204020203" pitchFamily="34" charset="0"/>
              </a:rPr>
              <a:t>How do you show your participation and involvement?</a:t>
            </a:r>
            <a:endParaRPr lang="en-US" sz="5400" dirty="0">
              <a:solidFill>
                <a:schemeClr val="bg1"/>
              </a:solidFill>
              <a:latin typeface="Bahnschrift Light" panose="020B0502040204020203" pitchFamily="34" charset="0"/>
            </a:endParaRPr>
          </a:p>
        </p:txBody>
      </p:sp>
      <p:grpSp>
        <p:nvGrpSpPr>
          <p:cNvPr id="28" name="Group 27"/>
          <p:cNvGrpSpPr/>
          <p:nvPr/>
        </p:nvGrpSpPr>
        <p:grpSpPr>
          <a:xfrm>
            <a:off x="3111211" y="3875322"/>
            <a:ext cx="3012142" cy="2434479"/>
            <a:chOff x="99069" y="-161062"/>
            <a:chExt cx="3012142" cy="2434479"/>
          </a:xfrm>
        </p:grpSpPr>
        <p:pic>
          <p:nvPicPr>
            <p:cNvPr id="29" name="Picture 2" descr="Related image"/>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99069"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33" name="Rectangle 32"/>
            <p:cNvSpPr/>
            <p:nvPr/>
          </p:nvSpPr>
          <p:spPr>
            <a:xfrm>
              <a:off x="369073" y="479287"/>
              <a:ext cx="2476640" cy="1148648"/>
            </a:xfrm>
            <a:prstGeom prst="rect">
              <a:avLst/>
            </a:prstGeom>
          </p:spPr>
          <p:txBody>
            <a:bodyPr wrap="square">
              <a:spAutoFit/>
            </a:bodyPr>
            <a:lstStyle/>
            <a:p>
              <a:pPr algn="ctr">
                <a:lnSpc>
                  <a:spcPct val="70000"/>
                </a:lnSpc>
              </a:pPr>
              <a:r>
                <a:rPr lang="en-US" sz="3200" b="1" dirty="0" smtClean="0">
                  <a:solidFill>
                    <a:schemeClr val="bg1"/>
                  </a:solidFill>
                  <a:effectLst>
                    <a:glow rad="101600">
                      <a:schemeClr val="accent4">
                        <a:lumMod val="50000"/>
                        <a:alpha val="60000"/>
                      </a:schemeClr>
                    </a:glow>
                  </a:effectLst>
                </a:rPr>
                <a:t>Show Your School Spirit on Spirit Day</a:t>
              </a:r>
              <a:endParaRPr lang="en-US" sz="3200" b="1" dirty="0">
                <a:solidFill>
                  <a:schemeClr val="bg1"/>
                </a:solidFill>
                <a:effectLst>
                  <a:glow rad="101600">
                    <a:schemeClr val="accent4">
                      <a:lumMod val="50000"/>
                      <a:alpha val="60000"/>
                    </a:schemeClr>
                  </a:glow>
                </a:effectLst>
              </a:endParaRPr>
            </a:p>
          </p:txBody>
        </p:sp>
      </p:grpSp>
      <p:grpSp>
        <p:nvGrpSpPr>
          <p:cNvPr id="34" name="Group 33"/>
          <p:cNvGrpSpPr/>
          <p:nvPr/>
        </p:nvGrpSpPr>
        <p:grpSpPr>
          <a:xfrm>
            <a:off x="3149371" y="3875322"/>
            <a:ext cx="3012142" cy="2434479"/>
            <a:chOff x="3060675" y="-166827"/>
            <a:chExt cx="3012142" cy="2434479"/>
          </a:xfrm>
        </p:grpSpPr>
        <p:sp>
          <p:nvSpPr>
            <p:cNvPr id="39" name="Rectangle 38"/>
            <p:cNvSpPr/>
            <p:nvPr/>
          </p:nvSpPr>
          <p:spPr>
            <a:xfrm>
              <a:off x="3485683" y="415390"/>
              <a:ext cx="2168307" cy="1135054"/>
            </a:xfrm>
            <a:prstGeom prst="rect">
              <a:avLst/>
            </a:prstGeom>
            <a:effectLst>
              <a:innerShdw blurRad="63500" dist="50800" dir="8100000">
                <a:prstClr val="black">
                  <a:alpha val="50000"/>
                </a:prstClr>
              </a:innerShdw>
            </a:effectLst>
          </p:spPr>
          <p:txBody>
            <a:bodyPr wrap="square">
              <a:spAutoFit/>
            </a:bodyPr>
            <a:lstStyle/>
            <a:p>
              <a:pPr algn="ctr">
                <a:lnSpc>
                  <a:spcPct val="80000"/>
                </a:lnSpc>
              </a:pPr>
              <a:r>
                <a:rPr lang="en-US" sz="2800" b="1" dirty="0">
                  <a:solidFill>
                    <a:schemeClr val="bg1"/>
                  </a:solidFill>
                </a:rPr>
                <a:t>Speak at Parent Meetings</a:t>
              </a:r>
            </a:p>
          </p:txBody>
        </p:sp>
        <p:pic>
          <p:nvPicPr>
            <p:cNvPr id="40" name="Picture 2" descr="Related image"/>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3060675" y="-16682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41" name="Rectangle 40"/>
            <p:cNvSpPr/>
            <p:nvPr/>
          </p:nvSpPr>
          <p:spPr>
            <a:xfrm>
              <a:off x="3461426" y="345195"/>
              <a:ext cx="2158595" cy="1318181"/>
            </a:xfrm>
            <a:prstGeom prst="rect">
              <a:avLst/>
            </a:prstGeom>
          </p:spPr>
          <p:txBody>
            <a:bodyPr wrap="square">
              <a:spAutoFit/>
            </a:bodyPr>
            <a:lstStyle/>
            <a:p>
              <a:pPr algn="ctr">
                <a:lnSpc>
                  <a:spcPct val="70000"/>
                </a:lnSpc>
              </a:pPr>
              <a:r>
                <a:rPr lang="en-US" sz="2800" b="1" dirty="0" smtClean="0">
                  <a:solidFill>
                    <a:schemeClr val="bg1"/>
                  </a:solidFill>
                  <a:effectLst>
                    <a:glow rad="101600">
                      <a:schemeClr val="accent4">
                        <a:lumMod val="50000"/>
                        <a:alpha val="60000"/>
                      </a:schemeClr>
                    </a:glow>
                  </a:effectLst>
                </a:rPr>
                <a:t>Participate in School Assemblies and Rallies</a:t>
              </a:r>
              <a:endParaRPr lang="en-US" sz="2800" b="1" dirty="0">
                <a:solidFill>
                  <a:schemeClr val="bg1"/>
                </a:solidFill>
                <a:effectLst>
                  <a:glow rad="101600">
                    <a:schemeClr val="accent4">
                      <a:lumMod val="50000"/>
                      <a:alpha val="60000"/>
                    </a:schemeClr>
                  </a:glow>
                </a:effectLst>
              </a:endParaRPr>
            </a:p>
          </p:txBody>
        </p:sp>
      </p:grpSp>
      <p:grpSp>
        <p:nvGrpSpPr>
          <p:cNvPr id="42" name="Group 41"/>
          <p:cNvGrpSpPr/>
          <p:nvPr/>
        </p:nvGrpSpPr>
        <p:grpSpPr>
          <a:xfrm>
            <a:off x="3149371" y="3863380"/>
            <a:ext cx="3012142" cy="2434479"/>
            <a:chOff x="5978738" y="-178137"/>
            <a:chExt cx="3012142" cy="2434479"/>
          </a:xfrm>
        </p:grpSpPr>
        <p:pic>
          <p:nvPicPr>
            <p:cNvPr id="43" name="Picture 2" descr="Related image"/>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5978738" y="-17813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44" name="Rectangle 43"/>
            <p:cNvSpPr/>
            <p:nvPr/>
          </p:nvSpPr>
          <p:spPr>
            <a:xfrm>
              <a:off x="6131368" y="385729"/>
              <a:ext cx="2609459" cy="1318181"/>
            </a:xfrm>
            <a:prstGeom prst="rect">
              <a:avLst/>
            </a:prstGeom>
          </p:spPr>
          <p:txBody>
            <a:bodyPr wrap="square">
              <a:spAutoFit/>
            </a:bodyPr>
            <a:lstStyle/>
            <a:p>
              <a:pPr algn="ctr">
                <a:lnSpc>
                  <a:spcPct val="70000"/>
                </a:lnSpc>
              </a:pPr>
              <a:r>
                <a:rPr lang="en-US" sz="2800" b="1" dirty="0" smtClean="0">
                  <a:solidFill>
                    <a:schemeClr val="bg1"/>
                  </a:solidFill>
                  <a:effectLst>
                    <a:glow rad="101600">
                      <a:schemeClr val="accent4">
                        <a:lumMod val="50000"/>
                        <a:alpha val="60000"/>
                      </a:schemeClr>
                    </a:glow>
                  </a:effectLst>
                </a:rPr>
                <a:t>Show Support by Attending Awards Ceremonies</a:t>
              </a:r>
              <a:endParaRPr lang="en-US" sz="2400" b="1" dirty="0">
                <a:solidFill>
                  <a:schemeClr val="bg1"/>
                </a:solidFill>
                <a:effectLst>
                  <a:glow rad="101600">
                    <a:schemeClr val="accent4">
                      <a:lumMod val="50000"/>
                      <a:alpha val="60000"/>
                    </a:schemeClr>
                  </a:glow>
                </a:effectLst>
              </a:endParaRPr>
            </a:p>
          </p:txBody>
        </p:sp>
      </p:grpSp>
      <p:grpSp>
        <p:nvGrpSpPr>
          <p:cNvPr id="45" name="Group 44"/>
          <p:cNvGrpSpPr/>
          <p:nvPr/>
        </p:nvGrpSpPr>
        <p:grpSpPr>
          <a:xfrm>
            <a:off x="3119304" y="3869145"/>
            <a:ext cx="3012142" cy="2434479"/>
            <a:chOff x="142613" y="-161062"/>
            <a:chExt cx="3012142" cy="2434479"/>
          </a:xfrm>
        </p:grpSpPr>
        <p:pic>
          <p:nvPicPr>
            <p:cNvPr id="46" name="Picture 2" descr="Related image"/>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142613"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47" name="Rectangle 46"/>
            <p:cNvSpPr/>
            <p:nvPr/>
          </p:nvSpPr>
          <p:spPr>
            <a:xfrm>
              <a:off x="347259" y="391321"/>
              <a:ext cx="2602850" cy="1318181"/>
            </a:xfrm>
            <a:prstGeom prst="rect">
              <a:avLst/>
            </a:prstGeom>
          </p:spPr>
          <p:txBody>
            <a:bodyPr wrap="square">
              <a:spAutoFit/>
            </a:bodyPr>
            <a:lstStyle/>
            <a:p>
              <a:pPr algn="ctr">
                <a:lnSpc>
                  <a:spcPct val="70000"/>
                </a:lnSpc>
              </a:pPr>
              <a:r>
                <a:rPr lang="en-US" sz="2800" b="1" dirty="0" smtClean="0">
                  <a:solidFill>
                    <a:schemeClr val="bg1"/>
                  </a:solidFill>
                  <a:effectLst>
                    <a:glow rad="101600">
                      <a:schemeClr val="accent4">
                        <a:lumMod val="50000"/>
                        <a:alpha val="60000"/>
                      </a:schemeClr>
                    </a:glow>
                  </a:effectLst>
                </a:rPr>
                <a:t>Attend Spring Carnivals, Multicultural Festivals, etc…</a:t>
              </a:r>
              <a:endParaRPr lang="en-US" sz="2800" b="1" dirty="0">
                <a:solidFill>
                  <a:schemeClr val="bg1"/>
                </a:solidFill>
                <a:effectLst>
                  <a:glow rad="101600">
                    <a:schemeClr val="accent4">
                      <a:lumMod val="50000"/>
                      <a:alpha val="60000"/>
                    </a:schemeClr>
                  </a:glow>
                </a:effectLst>
              </a:endParaRPr>
            </a:p>
          </p:txBody>
        </p:sp>
      </p:grpSp>
      <p:grpSp>
        <p:nvGrpSpPr>
          <p:cNvPr id="49" name="Group 48"/>
          <p:cNvGrpSpPr/>
          <p:nvPr/>
        </p:nvGrpSpPr>
        <p:grpSpPr>
          <a:xfrm>
            <a:off x="3104036" y="3878986"/>
            <a:ext cx="3012142" cy="2434479"/>
            <a:chOff x="3060675" y="-166827"/>
            <a:chExt cx="3012142" cy="2434479"/>
          </a:xfrm>
        </p:grpSpPr>
        <p:sp>
          <p:nvSpPr>
            <p:cNvPr id="50" name="Rectangle 49"/>
            <p:cNvSpPr/>
            <p:nvPr/>
          </p:nvSpPr>
          <p:spPr>
            <a:xfrm>
              <a:off x="3485683" y="415390"/>
              <a:ext cx="2168307" cy="1135054"/>
            </a:xfrm>
            <a:prstGeom prst="rect">
              <a:avLst/>
            </a:prstGeom>
            <a:effectLst>
              <a:innerShdw blurRad="63500" dist="50800" dir="8100000">
                <a:prstClr val="black">
                  <a:alpha val="50000"/>
                </a:prstClr>
              </a:innerShdw>
            </a:effectLst>
          </p:spPr>
          <p:txBody>
            <a:bodyPr wrap="square">
              <a:spAutoFit/>
            </a:bodyPr>
            <a:lstStyle/>
            <a:p>
              <a:pPr algn="ctr">
                <a:lnSpc>
                  <a:spcPct val="80000"/>
                </a:lnSpc>
              </a:pPr>
              <a:r>
                <a:rPr lang="en-US" sz="2800" b="1" dirty="0">
                  <a:solidFill>
                    <a:schemeClr val="bg1"/>
                  </a:solidFill>
                </a:rPr>
                <a:t>Speak at Parent Meetings</a:t>
              </a:r>
            </a:p>
          </p:txBody>
        </p:sp>
        <p:pic>
          <p:nvPicPr>
            <p:cNvPr id="51" name="Picture 2" descr="Related image"/>
            <p:cNvPicPr>
              <a:picLocks noChangeAspect="1" noChangeArrowheads="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3060675" y="-16682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52" name="Rectangle 51"/>
            <p:cNvSpPr/>
            <p:nvPr/>
          </p:nvSpPr>
          <p:spPr>
            <a:xfrm>
              <a:off x="3398960" y="495429"/>
              <a:ext cx="2375270" cy="1126462"/>
            </a:xfrm>
            <a:prstGeom prst="rect">
              <a:avLst/>
            </a:prstGeom>
          </p:spPr>
          <p:txBody>
            <a:bodyPr wrap="square">
              <a:spAutoFit/>
            </a:bodyPr>
            <a:lstStyle/>
            <a:p>
              <a:pPr algn="ctr">
                <a:lnSpc>
                  <a:spcPct val="70000"/>
                </a:lnSpc>
              </a:pPr>
              <a:r>
                <a:rPr lang="en-US" sz="3200" b="1" dirty="0" smtClean="0">
                  <a:solidFill>
                    <a:schemeClr val="bg1"/>
                  </a:solidFill>
                  <a:effectLst>
                    <a:glow rad="101600">
                      <a:schemeClr val="accent4">
                        <a:lumMod val="50000"/>
                        <a:alpha val="60000"/>
                      </a:schemeClr>
                    </a:glow>
                  </a:effectLst>
                </a:rPr>
                <a:t>Participate in Faculty Events</a:t>
              </a:r>
              <a:endParaRPr lang="en-US" sz="3200" b="1" dirty="0">
                <a:solidFill>
                  <a:schemeClr val="bg1"/>
                </a:solidFill>
                <a:effectLst>
                  <a:glow rad="101600">
                    <a:schemeClr val="accent4">
                      <a:lumMod val="50000"/>
                      <a:alpha val="60000"/>
                    </a:schemeClr>
                  </a:glow>
                </a:effectLst>
              </a:endParaRPr>
            </a:p>
          </p:txBody>
        </p:sp>
      </p:grpSp>
      <p:sp>
        <p:nvSpPr>
          <p:cNvPr id="53" name="Freeform 52"/>
          <p:cNvSpPr/>
          <p:nvPr/>
        </p:nvSpPr>
        <p:spPr>
          <a:xfrm>
            <a:off x="3099233" y="4448776"/>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6">
              <a:duotone>
                <a:schemeClr val="accent4">
                  <a:shade val="45000"/>
                  <a:satMod val="135000"/>
                </a:schemeClr>
                <a:prstClr val="white"/>
              </a:duotone>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54" name="Rounded Rectangle 53"/>
          <p:cNvSpPr/>
          <p:nvPr/>
        </p:nvSpPr>
        <p:spPr>
          <a:xfrm>
            <a:off x="3099233" y="4064601"/>
            <a:ext cx="2963566" cy="425450"/>
          </a:xfrm>
          <a:prstGeom prst="roundRect">
            <a:avLst>
              <a:gd name="adj" fmla="val 45772"/>
            </a:avLst>
          </a:prstGeom>
          <a:solidFill>
            <a:srgbClr val="685086"/>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grpSp>
        <p:nvGrpSpPr>
          <p:cNvPr id="55" name="Group 54"/>
          <p:cNvGrpSpPr/>
          <p:nvPr/>
        </p:nvGrpSpPr>
        <p:grpSpPr>
          <a:xfrm>
            <a:off x="2827143" y="4064601"/>
            <a:ext cx="3507745" cy="1946716"/>
            <a:chOff x="2882665" y="4144305"/>
            <a:chExt cx="3507745" cy="1946716"/>
          </a:xfrm>
        </p:grpSpPr>
        <p:grpSp>
          <p:nvGrpSpPr>
            <p:cNvPr id="56" name="Group 55"/>
            <p:cNvGrpSpPr/>
            <p:nvPr/>
          </p:nvGrpSpPr>
          <p:grpSpPr>
            <a:xfrm>
              <a:off x="3154755" y="4144305"/>
              <a:ext cx="2963566" cy="1946716"/>
              <a:chOff x="800440" y="3498850"/>
              <a:chExt cx="2963566" cy="1946716"/>
            </a:xfrm>
          </p:grpSpPr>
          <p:sp>
            <p:nvSpPr>
              <p:cNvPr id="58" name="Freeform 57"/>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6">
                  <a:duotone>
                    <a:schemeClr val="accent4">
                      <a:shade val="45000"/>
                      <a:satMod val="135000"/>
                    </a:schemeClr>
                    <a:prstClr val="white"/>
                  </a:duotone>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59" name="Rounded Rectangle 58"/>
              <p:cNvSpPr/>
              <p:nvPr/>
            </p:nvSpPr>
            <p:spPr>
              <a:xfrm>
                <a:off x="800440" y="3498850"/>
                <a:ext cx="2963566" cy="425450"/>
              </a:xfrm>
              <a:prstGeom prst="roundRect">
                <a:avLst>
                  <a:gd name="adj" fmla="val 45772"/>
                </a:avLst>
              </a:prstGeom>
              <a:solidFill>
                <a:srgbClr val="685086"/>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grpSp>
        <p:sp>
          <p:nvSpPr>
            <p:cNvPr id="57" name="TextBox 56"/>
            <p:cNvSpPr txBox="1"/>
            <p:nvPr/>
          </p:nvSpPr>
          <p:spPr>
            <a:xfrm>
              <a:off x="2882665" y="4886496"/>
              <a:ext cx="3507745" cy="892873"/>
            </a:xfrm>
            <a:prstGeom prst="rect">
              <a:avLst/>
            </a:prstGeom>
            <a:noFill/>
          </p:spPr>
          <p:txBody>
            <a:bodyPr wrap="square" rtlCol="0">
              <a:spAutoFit/>
            </a:bodyPr>
            <a:lstStyle/>
            <a:p>
              <a:pPr algn="ctr">
                <a:lnSpc>
                  <a:spcPct val="70000"/>
                </a:lnSpc>
              </a:pPr>
              <a:r>
                <a:rPr lang="en-US" sz="3600" b="1" dirty="0" smtClean="0">
                  <a:solidFill>
                    <a:schemeClr val="bg1"/>
                  </a:solidFill>
                  <a:effectLst>
                    <a:glow rad="101600">
                      <a:schemeClr val="accent4">
                        <a:lumMod val="50000"/>
                        <a:alpha val="60000"/>
                      </a:schemeClr>
                    </a:glow>
                  </a:effectLst>
                </a:rPr>
                <a:t>Participate in School Events</a:t>
              </a:r>
              <a:endParaRPr lang="en-US" sz="3600" b="1" dirty="0">
                <a:solidFill>
                  <a:schemeClr val="bg1"/>
                </a:solidFill>
                <a:effectLst>
                  <a:glow rad="101600">
                    <a:schemeClr val="accent4">
                      <a:lumMod val="50000"/>
                      <a:alpha val="60000"/>
                    </a:schemeClr>
                  </a:glow>
                </a:effectLst>
              </a:endParaRPr>
            </a:p>
          </p:txBody>
        </p:sp>
      </p:grpSp>
    </p:spTree>
    <p:extLst>
      <p:ext uri="{BB962C8B-B14F-4D97-AF65-F5344CB8AC3E}">
        <p14:creationId xmlns:p14="http://schemas.microsoft.com/office/powerpoint/2010/main" val="4017796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8"/>
                                        </p:tgtEl>
                                      </p:cBhvr>
                                    </p:animEffect>
                                    <p:set>
                                      <p:cBhvr>
                                        <p:cTn id="7" dur="1" fill="hold">
                                          <p:stCondLst>
                                            <p:cond delay="499"/>
                                          </p:stCondLst>
                                        </p:cTn>
                                        <p:tgtEl>
                                          <p:spTgt spid="148"/>
                                        </p:tgtEl>
                                        <p:attrNameLst>
                                          <p:attrName>style.visibility</p:attrName>
                                        </p:attrNameLst>
                                      </p:cBhvr>
                                      <p:to>
                                        <p:strVal val="hidden"/>
                                      </p:to>
                                    </p:set>
                                  </p:childTnLst>
                                </p:cTn>
                              </p:par>
                              <p:par>
                                <p:cTn id="8" presetID="64" presetClass="path" presetSubtype="0" accel="50000" decel="50000" fill="hold" nodeType="withEffect">
                                  <p:stCondLst>
                                    <p:cond delay="0"/>
                                  </p:stCondLst>
                                  <p:childTnLst>
                                    <p:animMotion origin="layout" path="M -1.11111E-6 -2.59259E-6 L -0.32778 -0.58889 " pathEditMode="relative" rAng="0" ptsTypes="AA">
                                      <p:cBhvr>
                                        <p:cTn id="9" dur="1000" fill="hold"/>
                                        <p:tgtEl>
                                          <p:spTgt spid="120"/>
                                        </p:tgtEl>
                                        <p:attrNameLst>
                                          <p:attrName>ppt_x</p:attrName>
                                          <p:attrName>ppt_y</p:attrName>
                                        </p:attrNameLst>
                                      </p:cBhvr>
                                      <p:rCtr x="-16389" y="-29444"/>
                                    </p:animMotion>
                                  </p:childTnLst>
                                </p:cTn>
                              </p:par>
                              <p:par>
                                <p:cTn id="10" presetID="26" presetClass="emph" presetSubtype="0" fill="hold" nodeType="withEffect">
                                  <p:stCondLst>
                                    <p:cond delay="0"/>
                                  </p:stCondLst>
                                  <p:childTnLst>
                                    <p:animEffect transition="out" filter="fade">
                                      <p:cBhvr>
                                        <p:cTn id="11" dur="500" tmFilter="0, 0; .2, .5; .8, .5; 1, 0"/>
                                        <p:tgtEl>
                                          <p:spTgt spid="55"/>
                                        </p:tgtEl>
                                      </p:cBhvr>
                                    </p:animEffect>
                                    <p:animScale>
                                      <p:cBhvr>
                                        <p:cTn id="12" dur="250" autoRev="1" fill="hold"/>
                                        <p:tgtEl>
                                          <p:spTgt spid="5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5.55556E-7 3.7037E-6 L -0.00903 -0.58889 " pathEditMode="relative" rAng="0" ptsTypes="AA">
                                      <p:cBhvr>
                                        <p:cTn id="16" dur="1000" fill="hold"/>
                                        <p:tgtEl>
                                          <p:spTgt spid="123"/>
                                        </p:tgtEl>
                                        <p:attrNameLst>
                                          <p:attrName>ppt_x</p:attrName>
                                          <p:attrName>ppt_y</p:attrName>
                                        </p:attrNameLst>
                                      </p:cBhvr>
                                      <p:rCtr x="-451" y="-29444"/>
                                    </p:animMotion>
                                  </p:childTnLst>
                                </p:cTn>
                              </p:par>
                              <p:par>
                                <p:cTn id="17" presetID="26" presetClass="emph" presetSubtype="0" fill="hold" nodeType="with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2.22222E-6 -7.40741E-7 L 0.31041 -0.59074 " pathEditMode="relative" rAng="0" ptsTypes="AA">
                                      <p:cBhvr>
                                        <p:cTn id="23" dur="1000" fill="hold"/>
                                        <p:tgtEl>
                                          <p:spTgt spid="127"/>
                                        </p:tgtEl>
                                        <p:attrNameLst>
                                          <p:attrName>ppt_x</p:attrName>
                                          <p:attrName>ppt_y</p:attrName>
                                        </p:attrNameLst>
                                      </p:cBhvr>
                                      <p:rCtr x="15521" y="-29537"/>
                                    </p:animMotion>
                                  </p:childTnLst>
                                </p:cTn>
                              </p:par>
                              <p:par>
                                <p:cTn id="24" presetID="26" presetClass="emph" presetSubtype="0" fill="hold" nodeType="withEffect">
                                  <p:stCondLst>
                                    <p:cond delay="0"/>
                                  </p:stCondLst>
                                  <p:childTnLst>
                                    <p:animEffect transition="out" filter="fade">
                                      <p:cBhvr>
                                        <p:cTn id="25" dur="500" tmFilter="0, 0; .2, .5; .8, .5; 1, 0"/>
                                        <p:tgtEl>
                                          <p:spTgt spid="55"/>
                                        </p:tgtEl>
                                      </p:cBhvr>
                                    </p:animEffect>
                                    <p:animScale>
                                      <p:cBhvr>
                                        <p:cTn id="26" dur="250" autoRev="1" fill="hold"/>
                                        <p:tgtEl>
                                          <p:spTgt spid="5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8.33333E-7 3.33333E-6 L -0.16198 -0.32755 " pathEditMode="relative" rAng="0" ptsTypes="AA">
                                      <p:cBhvr>
                                        <p:cTn id="30" dur="1000" fill="hold"/>
                                        <p:tgtEl>
                                          <p:spTgt spid="130"/>
                                        </p:tgtEl>
                                        <p:attrNameLst>
                                          <p:attrName>ppt_x</p:attrName>
                                          <p:attrName>ppt_y</p:attrName>
                                        </p:attrNameLst>
                                      </p:cBhvr>
                                      <p:rCtr x="-8108" y="-16389"/>
                                    </p:animMotion>
                                  </p:childTnLst>
                                </p:cTn>
                              </p:par>
                              <p:par>
                                <p:cTn id="31" presetID="26" presetClass="emph" presetSubtype="0" fill="hold" nodeType="withEffect">
                                  <p:stCondLst>
                                    <p:cond delay="0"/>
                                  </p:stCondLst>
                                  <p:childTnLst>
                                    <p:animEffect transition="out" filter="fade">
                                      <p:cBhvr>
                                        <p:cTn id="32" dur="500" tmFilter="0, 0; .2, .5; .8, .5; 1, 0"/>
                                        <p:tgtEl>
                                          <p:spTgt spid="55"/>
                                        </p:tgtEl>
                                      </p:cBhvr>
                                    </p:animEffect>
                                    <p:animScale>
                                      <p:cBhvr>
                                        <p:cTn id="33" dur="250" autoRev="1" fill="hold"/>
                                        <p:tgtEl>
                                          <p:spTgt spid="55"/>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3.33333E-6 4.44444E-6 L 0.15208 -0.33056 " pathEditMode="relative" rAng="0" ptsTypes="AA">
                                      <p:cBhvr>
                                        <p:cTn id="37" dur="1000" fill="hold"/>
                                        <p:tgtEl>
                                          <p:spTgt spid="133"/>
                                        </p:tgtEl>
                                        <p:attrNameLst>
                                          <p:attrName>ppt_x</p:attrName>
                                          <p:attrName>ppt_y</p:attrName>
                                        </p:attrNameLst>
                                      </p:cBhvr>
                                      <p:rCtr x="7604" y="-16528"/>
                                    </p:animMotion>
                                  </p:childTnLst>
                                </p:cTn>
                              </p:par>
                              <p:par>
                                <p:cTn id="38" presetID="26" presetClass="emph" presetSubtype="0" fill="hold" nodeType="withEffect">
                                  <p:stCondLst>
                                    <p:cond delay="0"/>
                                  </p:stCondLst>
                                  <p:childTnLst>
                                    <p:animEffect transition="out" filter="fade">
                                      <p:cBhvr>
                                        <p:cTn id="39" dur="500" tmFilter="0, 0; .2, .5; .8, .5; 1, 0"/>
                                        <p:tgtEl>
                                          <p:spTgt spid="55"/>
                                        </p:tgtEl>
                                      </p:cBhvr>
                                    </p:animEffect>
                                    <p:animScale>
                                      <p:cBhvr>
                                        <p:cTn id="40"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8" name="Oval 27"/>
          <p:cNvSpPr/>
          <p:nvPr/>
        </p:nvSpPr>
        <p:spPr>
          <a:xfrm>
            <a:off x="2817473" y="5542506"/>
            <a:ext cx="3568087" cy="875686"/>
          </a:xfrm>
          <a:prstGeom prst="ellipse">
            <a:avLst/>
          </a:prstGeom>
          <a:solidFill>
            <a:schemeClr val="tx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3" name="Group 122"/>
          <p:cNvGrpSpPr/>
          <p:nvPr/>
        </p:nvGrpSpPr>
        <p:grpSpPr>
          <a:xfrm>
            <a:off x="3149371" y="3875322"/>
            <a:ext cx="3012142" cy="2434479"/>
            <a:chOff x="3060675" y="-166827"/>
            <a:chExt cx="3012142" cy="2434479"/>
          </a:xfrm>
        </p:grpSpPr>
        <p:sp>
          <p:nvSpPr>
            <p:cNvPr id="124" name="Rectangle 123"/>
            <p:cNvSpPr/>
            <p:nvPr/>
          </p:nvSpPr>
          <p:spPr>
            <a:xfrm>
              <a:off x="3485683" y="415390"/>
              <a:ext cx="2168307" cy="1135054"/>
            </a:xfrm>
            <a:prstGeom prst="rect">
              <a:avLst/>
            </a:prstGeom>
            <a:effectLst>
              <a:innerShdw blurRad="63500" dist="50800" dir="8100000">
                <a:prstClr val="black">
                  <a:alpha val="50000"/>
                </a:prstClr>
              </a:innerShdw>
            </a:effectLst>
          </p:spPr>
          <p:txBody>
            <a:bodyPr wrap="square">
              <a:spAutoFit/>
            </a:bodyPr>
            <a:lstStyle/>
            <a:p>
              <a:pPr algn="ctr">
                <a:lnSpc>
                  <a:spcPct val="80000"/>
                </a:lnSpc>
              </a:pPr>
              <a:r>
                <a:rPr lang="en-US" sz="2800" b="1" dirty="0">
                  <a:solidFill>
                    <a:schemeClr val="bg1"/>
                  </a:solidFill>
                </a:rPr>
                <a:t>Speak at Parent Meetings</a:t>
              </a:r>
            </a:p>
          </p:txBody>
        </p:sp>
        <p:pic>
          <p:nvPicPr>
            <p:cNvPr id="125" name="Picture 2" descr="Related image"/>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3060675" y="-16682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6" name="Rectangle 125"/>
            <p:cNvSpPr/>
            <p:nvPr/>
          </p:nvSpPr>
          <p:spPr>
            <a:xfrm>
              <a:off x="3320629" y="594272"/>
              <a:ext cx="2478597" cy="803938"/>
            </a:xfrm>
            <a:prstGeom prst="rect">
              <a:avLst/>
            </a:prstGeom>
          </p:spPr>
          <p:txBody>
            <a:bodyPr wrap="square">
              <a:spAutoFit/>
            </a:bodyPr>
            <a:lstStyle/>
            <a:p>
              <a:pPr algn="ctr">
                <a:lnSpc>
                  <a:spcPct val="70000"/>
                </a:lnSpc>
              </a:pPr>
              <a:r>
                <a:rPr lang="en-US" sz="3200" b="1" dirty="0" smtClean="0">
                  <a:solidFill>
                    <a:schemeClr val="bg1"/>
                  </a:solidFill>
                  <a:effectLst>
                    <a:glow rad="101600">
                      <a:schemeClr val="accent3">
                        <a:lumMod val="50000"/>
                        <a:alpha val="60000"/>
                      </a:schemeClr>
                    </a:glow>
                  </a:effectLst>
                </a:rPr>
                <a:t>Initiate Conversation</a:t>
              </a:r>
              <a:endParaRPr lang="en-US" sz="3200" b="1" dirty="0">
                <a:solidFill>
                  <a:schemeClr val="bg1"/>
                </a:solidFill>
                <a:effectLst>
                  <a:glow rad="101600">
                    <a:schemeClr val="accent3">
                      <a:lumMod val="50000"/>
                      <a:alpha val="60000"/>
                    </a:schemeClr>
                  </a:glow>
                </a:effectLst>
              </a:endParaRPr>
            </a:p>
          </p:txBody>
        </p:sp>
      </p:grpSp>
      <p:grpSp>
        <p:nvGrpSpPr>
          <p:cNvPr id="127" name="Group 126"/>
          <p:cNvGrpSpPr/>
          <p:nvPr/>
        </p:nvGrpSpPr>
        <p:grpSpPr>
          <a:xfrm>
            <a:off x="3149371" y="3863380"/>
            <a:ext cx="3012142" cy="2434479"/>
            <a:chOff x="5978738" y="-178137"/>
            <a:chExt cx="3012142" cy="2434479"/>
          </a:xfrm>
        </p:grpSpPr>
        <p:pic>
          <p:nvPicPr>
            <p:cNvPr id="128" name="Picture 2" descr="Related image"/>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5978738" y="-17813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9" name="Rectangle 128"/>
            <p:cNvSpPr/>
            <p:nvPr/>
          </p:nvSpPr>
          <p:spPr>
            <a:xfrm>
              <a:off x="6161904" y="606846"/>
              <a:ext cx="2609459" cy="803938"/>
            </a:xfrm>
            <a:prstGeom prst="rect">
              <a:avLst/>
            </a:prstGeom>
          </p:spPr>
          <p:txBody>
            <a:bodyPr wrap="square">
              <a:spAutoFit/>
            </a:bodyPr>
            <a:lstStyle/>
            <a:p>
              <a:pPr algn="ctr">
                <a:lnSpc>
                  <a:spcPct val="70000"/>
                </a:lnSpc>
              </a:pPr>
              <a:r>
                <a:rPr lang="en-US" sz="3200" b="1" dirty="0" smtClean="0">
                  <a:solidFill>
                    <a:schemeClr val="bg1"/>
                  </a:solidFill>
                  <a:effectLst>
                    <a:glow rad="101600">
                      <a:schemeClr val="accent3">
                        <a:lumMod val="50000"/>
                        <a:alpha val="60000"/>
                      </a:schemeClr>
                    </a:glow>
                  </a:effectLst>
                </a:rPr>
                <a:t>Express Your Appreciation</a:t>
              </a:r>
              <a:endParaRPr lang="en-US" sz="2800" b="1" dirty="0">
                <a:solidFill>
                  <a:schemeClr val="bg1"/>
                </a:solidFill>
                <a:effectLst>
                  <a:glow rad="101600">
                    <a:schemeClr val="accent3">
                      <a:lumMod val="50000"/>
                      <a:alpha val="60000"/>
                    </a:schemeClr>
                  </a:glow>
                </a:effectLst>
              </a:endParaRPr>
            </a:p>
          </p:txBody>
        </p:sp>
      </p:grpSp>
      <p:grpSp>
        <p:nvGrpSpPr>
          <p:cNvPr id="130" name="Group 129"/>
          <p:cNvGrpSpPr/>
          <p:nvPr/>
        </p:nvGrpSpPr>
        <p:grpSpPr>
          <a:xfrm>
            <a:off x="3119304" y="3869145"/>
            <a:ext cx="3012142" cy="2434479"/>
            <a:chOff x="142613" y="-161062"/>
            <a:chExt cx="3012142" cy="2434479"/>
          </a:xfrm>
        </p:grpSpPr>
        <p:pic>
          <p:nvPicPr>
            <p:cNvPr id="131" name="Picture 2" descr="Related image"/>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142613"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32" name="Rectangle 131"/>
            <p:cNvSpPr/>
            <p:nvPr/>
          </p:nvSpPr>
          <p:spPr>
            <a:xfrm>
              <a:off x="347187" y="521026"/>
              <a:ext cx="2602850" cy="1070742"/>
            </a:xfrm>
            <a:prstGeom prst="rect">
              <a:avLst/>
            </a:prstGeom>
          </p:spPr>
          <p:txBody>
            <a:bodyPr wrap="square">
              <a:spAutoFit/>
            </a:bodyPr>
            <a:lstStyle/>
            <a:p>
              <a:pPr algn="ctr">
                <a:lnSpc>
                  <a:spcPct val="70000"/>
                </a:lnSpc>
              </a:pPr>
              <a:r>
                <a:rPr lang="en-US" sz="4400" b="1" dirty="0" smtClean="0">
                  <a:solidFill>
                    <a:schemeClr val="bg1"/>
                  </a:solidFill>
                  <a:effectLst>
                    <a:glow rad="101600">
                      <a:schemeClr val="accent3">
                        <a:lumMod val="50000"/>
                        <a:alpha val="60000"/>
                      </a:schemeClr>
                    </a:glow>
                  </a:effectLst>
                </a:rPr>
                <a:t>Learn Names</a:t>
              </a:r>
              <a:endParaRPr lang="en-US" sz="4400" b="1" dirty="0">
                <a:solidFill>
                  <a:schemeClr val="bg1"/>
                </a:solidFill>
                <a:effectLst>
                  <a:glow rad="101600">
                    <a:schemeClr val="accent3">
                      <a:lumMod val="50000"/>
                      <a:alpha val="60000"/>
                    </a:schemeClr>
                  </a:glow>
                </a:effectLst>
              </a:endParaRPr>
            </a:p>
          </p:txBody>
        </p:sp>
      </p:grpSp>
      <p:grpSp>
        <p:nvGrpSpPr>
          <p:cNvPr id="133" name="Group 132"/>
          <p:cNvGrpSpPr/>
          <p:nvPr/>
        </p:nvGrpSpPr>
        <p:grpSpPr>
          <a:xfrm>
            <a:off x="3104036" y="3878986"/>
            <a:ext cx="3012142" cy="2434479"/>
            <a:chOff x="3060675" y="-166827"/>
            <a:chExt cx="3012142" cy="2434479"/>
          </a:xfrm>
        </p:grpSpPr>
        <p:sp>
          <p:nvSpPr>
            <p:cNvPr id="134" name="Rectangle 133"/>
            <p:cNvSpPr/>
            <p:nvPr/>
          </p:nvSpPr>
          <p:spPr>
            <a:xfrm>
              <a:off x="3485683" y="415390"/>
              <a:ext cx="2168307" cy="1135054"/>
            </a:xfrm>
            <a:prstGeom prst="rect">
              <a:avLst/>
            </a:prstGeom>
            <a:effectLst>
              <a:innerShdw blurRad="63500" dist="50800" dir="8100000">
                <a:prstClr val="black">
                  <a:alpha val="50000"/>
                </a:prstClr>
              </a:innerShdw>
            </a:effectLst>
          </p:spPr>
          <p:txBody>
            <a:bodyPr wrap="square">
              <a:spAutoFit/>
            </a:bodyPr>
            <a:lstStyle/>
            <a:p>
              <a:pPr algn="ctr">
                <a:lnSpc>
                  <a:spcPct val="80000"/>
                </a:lnSpc>
              </a:pPr>
              <a:r>
                <a:rPr lang="en-US" sz="2800" b="1" dirty="0">
                  <a:solidFill>
                    <a:schemeClr val="bg1"/>
                  </a:solidFill>
                </a:rPr>
                <a:t>Speak at Parent Meetings</a:t>
              </a:r>
            </a:p>
          </p:txBody>
        </p:sp>
        <p:pic>
          <p:nvPicPr>
            <p:cNvPr id="135" name="Picture 2" descr="Related image"/>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3060675" y="-16682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36" name="Rectangle 135"/>
            <p:cNvSpPr/>
            <p:nvPr/>
          </p:nvSpPr>
          <p:spPr>
            <a:xfrm>
              <a:off x="3398960" y="495429"/>
              <a:ext cx="2375270" cy="1148648"/>
            </a:xfrm>
            <a:prstGeom prst="rect">
              <a:avLst/>
            </a:prstGeom>
          </p:spPr>
          <p:txBody>
            <a:bodyPr wrap="square">
              <a:spAutoFit/>
            </a:bodyPr>
            <a:lstStyle/>
            <a:p>
              <a:pPr algn="ctr">
                <a:lnSpc>
                  <a:spcPct val="70000"/>
                </a:lnSpc>
              </a:pPr>
              <a:r>
                <a:rPr lang="en-US" sz="3200" b="1" dirty="0" smtClean="0">
                  <a:solidFill>
                    <a:schemeClr val="bg1"/>
                  </a:solidFill>
                  <a:effectLst>
                    <a:glow rad="101600">
                      <a:schemeClr val="accent3">
                        <a:lumMod val="50000"/>
                        <a:alpha val="60000"/>
                      </a:schemeClr>
                    </a:glow>
                  </a:effectLst>
                </a:rPr>
                <a:t>Rewards Program for Students</a:t>
              </a:r>
              <a:endParaRPr lang="en-US" sz="3200" b="1" dirty="0">
                <a:solidFill>
                  <a:schemeClr val="bg1"/>
                </a:solidFill>
                <a:effectLst>
                  <a:glow rad="101600">
                    <a:schemeClr val="accent3">
                      <a:lumMod val="50000"/>
                      <a:alpha val="60000"/>
                    </a:schemeClr>
                  </a:glow>
                </a:effectLst>
              </a:endParaRPr>
            </a:p>
          </p:txBody>
        </p:sp>
      </p:grpSp>
      <p:grpSp>
        <p:nvGrpSpPr>
          <p:cNvPr id="120" name="Group 119"/>
          <p:cNvGrpSpPr/>
          <p:nvPr/>
        </p:nvGrpSpPr>
        <p:grpSpPr>
          <a:xfrm>
            <a:off x="3111211" y="3875322"/>
            <a:ext cx="3012142" cy="2434479"/>
            <a:chOff x="99069" y="-161062"/>
            <a:chExt cx="3012142" cy="2434479"/>
          </a:xfrm>
        </p:grpSpPr>
        <p:pic>
          <p:nvPicPr>
            <p:cNvPr id="121" name="Picture 2" descr="Related image"/>
            <p:cNvPicPr>
              <a:picLocks noChangeAspect="1" noChangeArrowheads="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99069"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2" name="Rectangle 121"/>
            <p:cNvSpPr/>
            <p:nvPr/>
          </p:nvSpPr>
          <p:spPr>
            <a:xfrm>
              <a:off x="358377" y="403899"/>
              <a:ext cx="2476640" cy="1280672"/>
            </a:xfrm>
            <a:prstGeom prst="rect">
              <a:avLst/>
            </a:prstGeom>
          </p:spPr>
          <p:txBody>
            <a:bodyPr wrap="square">
              <a:spAutoFit/>
            </a:bodyPr>
            <a:lstStyle/>
            <a:p>
              <a:pPr algn="ctr">
                <a:lnSpc>
                  <a:spcPct val="70000"/>
                </a:lnSpc>
              </a:pPr>
              <a:r>
                <a:rPr lang="en-US" sz="3600" b="1" dirty="0" smtClean="0">
                  <a:solidFill>
                    <a:schemeClr val="bg1"/>
                  </a:solidFill>
                  <a:effectLst>
                    <a:glow rad="101600">
                      <a:schemeClr val="accent3">
                        <a:lumMod val="50000"/>
                        <a:alpha val="60000"/>
                      </a:schemeClr>
                    </a:glow>
                  </a:effectLst>
                </a:rPr>
                <a:t>Smile and Spread Positivity</a:t>
              </a:r>
              <a:endParaRPr lang="en-US" sz="3600" b="1" dirty="0">
                <a:solidFill>
                  <a:schemeClr val="bg1"/>
                </a:solidFill>
                <a:effectLst>
                  <a:glow rad="101600">
                    <a:schemeClr val="accent3">
                      <a:lumMod val="50000"/>
                      <a:alpha val="60000"/>
                    </a:schemeClr>
                  </a:glow>
                </a:effectLst>
              </a:endParaRPr>
            </a:p>
          </p:txBody>
        </p:sp>
      </p:grpSp>
      <p:sp>
        <p:nvSpPr>
          <p:cNvPr id="148" name="TextBox 147"/>
          <p:cNvSpPr txBox="1"/>
          <p:nvPr/>
        </p:nvSpPr>
        <p:spPr>
          <a:xfrm>
            <a:off x="300220" y="487524"/>
            <a:ext cx="8543561" cy="2585323"/>
          </a:xfrm>
          <a:prstGeom prst="rect">
            <a:avLst/>
          </a:prstGeom>
          <a:noFill/>
        </p:spPr>
        <p:txBody>
          <a:bodyPr wrap="square" rtlCol="0">
            <a:spAutoFit/>
          </a:bodyPr>
          <a:lstStyle/>
          <a:p>
            <a:pPr algn="ctr"/>
            <a:r>
              <a:rPr lang="en-US" sz="5400" dirty="0">
                <a:solidFill>
                  <a:schemeClr val="bg1"/>
                </a:solidFill>
                <a:latin typeface="Bahnschrift Light" panose="020B0502040204020203" pitchFamily="34" charset="0"/>
              </a:rPr>
              <a:t>How can you build positive relationships with students, parents, and faculty? </a:t>
            </a:r>
          </a:p>
        </p:txBody>
      </p:sp>
      <p:sp>
        <p:nvSpPr>
          <p:cNvPr id="53" name="Freeform 52"/>
          <p:cNvSpPr/>
          <p:nvPr/>
        </p:nvSpPr>
        <p:spPr>
          <a:xfrm>
            <a:off x="3095943" y="4457539"/>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6">
              <a:duotone>
                <a:schemeClr val="accent3">
                  <a:shade val="45000"/>
                  <a:satMod val="135000"/>
                </a:schemeClr>
                <a:prstClr val="white"/>
              </a:duotone>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54" name="Rounded Rectangle 53"/>
          <p:cNvSpPr/>
          <p:nvPr/>
        </p:nvSpPr>
        <p:spPr>
          <a:xfrm>
            <a:off x="3095943" y="4073364"/>
            <a:ext cx="2963566" cy="425450"/>
          </a:xfrm>
          <a:prstGeom prst="roundRect">
            <a:avLst>
              <a:gd name="adj" fmla="val 45772"/>
            </a:avLst>
          </a:prstGeom>
          <a:solidFill>
            <a:schemeClr val="accent3">
              <a:lumMod val="50000"/>
            </a:schemeClr>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grpSp>
        <p:nvGrpSpPr>
          <p:cNvPr id="55" name="Group 54"/>
          <p:cNvGrpSpPr/>
          <p:nvPr/>
        </p:nvGrpSpPr>
        <p:grpSpPr>
          <a:xfrm>
            <a:off x="2818127" y="4051708"/>
            <a:ext cx="3507745" cy="1946716"/>
            <a:chOff x="2882665" y="4144305"/>
            <a:chExt cx="3507745" cy="1946716"/>
          </a:xfrm>
        </p:grpSpPr>
        <p:grpSp>
          <p:nvGrpSpPr>
            <p:cNvPr id="56" name="Group 55"/>
            <p:cNvGrpSpPr/>
            <p:nvPr/>
          </p:nvGrpSpPr>
          <p:grpSpPr>
            <a:xfrm>
              <a:off x="3154755" y="4144305"/>
              <a:ext cx="2963566" cy="1946716"/>
              <a:chOff x="800440" y="3498850"/>
              <a:chExt cx="2963566" cy="1946716"/>
            </a:xfrm>
          </p:grpSpPr>
          <p:sp>
            <p:nvSpPr>
              <p:cNvPr id="58" name="Freeform 57"/>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6">
                  <a:duotone>
                    <a:schemeClr val="accent3">
                      <a:shade val="45000"/>
                      <a:satMod val="135000"/>
                    </a:schemeClr>
                    <a:prstClr val="white"/>
                  </a:duotone>
                </a:blip>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59" name="Rounded Rectangle 58"/>
              <p:cNvSpPr/>
              <p:nvPr/>
            </p:nvSpPr>
            <p:spPr>
              <a:xfrm>
                <a:off x="800440" y="3498850"/>
                <a:ext cx="2963566" cy="425450"/>
              </a:xfrm>
              <a:prstGeom prst="roundRect">
                <a:avLst>
                  <a:gd name="adj" fmla="val 45772"/>
                </a:avLst>
              </a:prstGeom>
              <a:solidFill>
                <a:schemeClr val="accent3">
                  <a:lumMod val="50000"/>
                </a:schemeClr>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grpSp>
        <p:sp>
          <p:nvSpPr>
            <p:cNvPr id="57" name="TextBox 56"/>
            <p:cNvSpPr txBox="1"/>
            <p:nvPr/>
          </p:nvSpPr>
          <p:spPr>
            <a:xfrm>
              <a:off x="2882665" y="4751663"/>
              <a:ext cx="3507745" cy="954107"/>
            </a:xfrm>
            <a:prstGeom prst="rect">
              <a:avLst/>
            </a:prstGeom>
            <a:noFill/>
          </p:spPr>
          <p:txBody>
            <a:bodyPr wrap="square" rtlCol="0">
              <a:spAutoFit/>
            </a:bodyPr>
            <a:lstStyle/>
            <a:p>
              <a:pPr algn="ctr">
                <a:lnSpc>
                  <a:spcPct val="70000"/>
                </a:lnSpc>
              </a:pPr>
              <a:r>
                <a:rPr lang="en-US" sz="4400" b="1" dirty="0" smtClean="0">
                  <a:solidFill>
                    <a:schemeClr val="bg1"/>
                  </a:solidFill>
                  <a:effectLst>
                    <a:glow rad="101600">
                      <a:schemeClr val="accent3">
                        <a:lumMod val="50000"/>
                        <a:alpha val="60000"/>
                      </a:schemeClr>
                    </a:glow>
                  </a:effectLst>
                </a:rPr>
                <a:t>Build</a:t>
              </a:r>
              <a:r>
                <a:rPr lang="en-US" sz="3600" b="1" dirty="0" smtClean="0">
                  <a:solidFill>
                    <a:schemeClr val="bg1"/>
                  </a:solidFill>
                  <a:effectLst>
                    <a:glow rad="101600">
                      <a:schemeClr val="accent3">
                        <a:lumMod val="50000"/>
                        <a:alpha val="60000"/>
                      </a:schemeClr>
                    </a:glow>
                  </a:effectLst>
                </a:rPr>
                <a:t> Relationships</a:t>
              </a:r>
              <a:endParaRPr lang="en-US" sz="3600" b="1" dirty="0">
                <a:solidFill>
                  <a:schemeClr val="bg1"/>
                </a:solidFill>
                <a:effectLst>
                  <a:glow rad="101600">
                    <a:schemeClr val="accent3">
                      <a:lumMod val="50000"/>
                      <a:alpha val="60000"/>
                    </a:schemeClr>
                  </a:glow>
                </a:effectLst>
              </a:endParaRPr>
            </a:p>
          </p:txBody>
        </p:sp>
      </p:grpSp>
    </p:spTree>
    <p:extLst>
      <p:ext uri="{BB962C8B-B14F-4D97-AF65-F5344CB8AC3E}">
        <p14:creationId xmlns:p14="http://schemas.microsoft.com/office/powerpoint/2010/main" val="27040388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8"/>
                                        </p:tgtEl>
                                      </p:cBhvr>
                                    </p:animEffect>
                                    <p:set>
                                      <p:cBhvr>
                                        <p:cTn id="7" dur="1" fill="hold">
                                          <p:stCondLst>
                                            <p:cond delay="499"/>
                                          </p:stCondLst>
                                        </p:cTn>
                                        <p:tgtEl>
                                          <p:spTgt spid="148"/>
                                        </p:tgtEl>
                                        <p:attrNameLst>
                                          <p:attrName>style.visibility</p:attrName>
                                        </p:attrNameLst>
                                      </p:cBhvr>
                                      <p:to>
                                        <p:strVal val="hidden"/>
                                      </p:to>
                                    </p:set>
                                  </p:childTnLst>
                                </p:cTn>
                              </p:par>
                              <p:par>
                                <p:cTn id="8" presetID="64" presetClass="path" presetSubtype="0" accel="50000" decel="50000" fill="hold" nodeType="withEffect">
                                  <p:stCondLst>
                                    <p:cond delay="0"/>
                                  </p:stCondLst>
                                  <p:childTnLst>
                                    <p:animMotion origin="layout" path="M -1.11111E-6 -2.59259E-6 L -0.32778 -0.58889 " pathEditMode="relative" rAng="0" ptsTypes="AA">
                                      <p:cBhvr>
                                        <p:cTn id="9" dur="1000" fill="hold"/>
                                        <p:tgtEl>
                                          <p:spTgt spid="120"/>
                                        </p:tgtEl>
                                        <p:attrNameLst>
                                          <p:attrName>ppt_x</p:attrName>
                                          <p:attrName>ppt_y</p:attrName>
                                        </p:attrNameLst>
                                      </p:cBhvr>
                                      <p:rCtr x="-16389" y="-29444"/>
                                    </p:animMotion>
                                  </p:childTnLst>
                                </p:cTn>
                              </p:par>
                              <p:par>
                                <p:cTn id="10" presetID="26" presetClass="emph" presetSubtype="0" fill="hold" nodeType="withEffect">
                                  <p:stCondLst>
                                    <p:cond delay="0"/>
                                  </p:stCondLst>
                                  <p:childTnLst>
                                    <p:animEffect transition="out" filter="fade">
                                      <p:cBhvr>
                                        <p:cTn id="11" dur="500" tmFilter="0, 0; .2, .5; .8, .5; 1, 0"/>
                                        <p:tgtEl>
                                          <p:spTgt spid="55"/>
                                        </p:tgtEl>
                                      </p:cBhvr>
                                    </p:animEffect>
                                    <p:animScale>
                                      <p:cBhvr>
                                        <p:cTn id="12" dur="250" autoRev="1" fill="hold"/>
                                        <p:tgtEl>
                                          <p:spTgt spid="55"/>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64" presetClass="path" presetSubtype="0" accel="50000" decel="50000" fill="hold" nodeType="clickEffect">
                                  <p:stCondLst>
                                    <p:cond delay="0"/>
                                  </p:stCondLst>
                                  <p:childTnLst>
                                    <p:animMotion origin="layout" path="M -5.55556E-7 3.7037E-6 L -0.00903 -0.58889 " pathEditMode="relative" rAng="0" ptsTypes="AA">
                                      <p:cBhvr>
                                        <p:cTn id="16" dur="1000" fill="hold"/>
                                        <p:tgtEl>
                                          <p:spTgt spid="123"/>
                                        </p:tgtEl>
                                        <p:attrNameLst>
                                          <p:attrName>ppt_x</p:attrName>
                                          <p:attrName>ppt_y</p:attrName>
                                        </p:attrNameLst>
                                      </p:cBhvr>
                                      <p:rCtr x="-451" y="-29444"/>
                                    </p:animMotion>
                                  </p:childTnLst>
                                </p:cTn>
                              </p:par>
                              <p:par>
                                <p:cTn id="17" presetID="26" presetClass="emph" presetSubtype="0" fill="hold" nodeType="with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2.22222E-6 -7.40741E-7 L 0.31041 -0.59074 " pathEditMode="relative" rAng="0" ptsTypes="AA">
                                      <p:cBhvr>
                                        <p:cTn id="23" dur="1000" fill="hold"/>
                                        <p:tgtEl>
                                          <p:spTgt spid="127"/>
                                        </p:tgtEl>
                                        <p:attrNameLst>
                                          <p:attrName>ppt_x</p:attrName>
                                          <p:attrName>ppt_y</p:attrName>
                                        </p:attrNameLst>
                                      </p:cBhvr>
                                      <p:rCtr x="15521" y="-29537"/>
                                    </p:animMotion>
                                  </p:childTnLst>
                                </p:cTn>
                              </p:par>
                              <p:par>
                                <p:cTn id="24" presetID="26" presetClass="emph" presetSubtype="0" fill="hold" nodeType="withEffect">
                                  <p:stCondLst>
                                    <p:cond delay="0"/>
                                  </p:stCondLst>
                                  <p:childTnLst>
                                    <p:animEffect transition="out" filter="fade">
                                      <p:cBhvr>
                                        <p:cTn id="25" dur="500" tmFilter="0, 0; .2, .5; .8, .5; 1, 0"/>
                                        <p:tgtEl>
                                          <p:spTgt spid="55"/>
                                        </p:tgtEl>
                                      </p:cBhvr>
                                    </p:animEffect>
                                    <p:animScale>
                                      <p:cBhvr>
                                        <p:cTn id="26" dur="250" autoRev="1" fill="hold"/>
                                        <p:tgtEl>
                                          <p:spTgt spid="55"/>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nodeType="clickEffect">
                                  <p:stCondLst>
                                    <p:cond delay="0"/>
                                  </p:stCondLst>
                                  <p:childTnLst>
                                    <p:animMotion origin="layout" path="M 8.33333E-7 3.33333E-6 L -0.16198 -0.32755 " pathEditMode="relative" rAng="0" ptsTypes="AA">
                                      <p:cBhvr>
                                        <p:cTn id="30" dur="1000" fill="hold"/>
                                        <p:tgtEl>
                                          <p:spTgt spid="130"/>
                                        </p:tgtEl>
                                        <p:attrNameLst>
                                          <p:attrName>ppt_x</p:attrName>
                                          <p:attrName>ppt_y</p:attrName>
                                        </p:attrNameLst>
                                      </p:cBhvr>
                                      <p:rCtr x="-8108" y="-16389"/>
                                    </p:animMotion>
                                  </p:childTnLst>
                                </p:cTn>
                              </p:par>
                              <p:par>
                                <p:cTn id="31" presetID="26" presetClass="emph" presetSubtype="0" fill="hold" nodeType="withEffect">
                                  <p:stCondLst>
                                    <p:cond delay="0"/>
                                  </p:stCondLst>
                                  <p:childTnLst>
                                    <p:animEffect transition="out" filter="fade">
                                      <p:cBhvr>
                                        <p:cTn id="32" dur="500" tmFilter="0, 0; .2, .5; .8, .5; 1, 0"/>
                                        <p:tgtEl>
                                          <p:spTgt spid="55"/>
                                        </p:tgtEl>
                                      </p:cBhvr>
                                    </p:animEffect>
                                    <p:animScale>
                                      <p:cBhvr>
                                        <p:cTn id="33" dur="250" autoRev="1" fill="hold"/>
                                        <p:tgtEl>
                                          <p:spTgt spid="55"/>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64" presetClass="path" presetSubtype="0" accel="50000" decel="50000" fill="hold" nodeType="clickEffect">
                                  <p:stCondLst>
                                    <p:cond delay="0"/>
                                  </p:stCondLst>
                                  <p:childTnLst>
                                    <p:animMotion origin="layout" path="M 3.33333E-6 4.44444E-6 L 0.15208 -0.33056 " pathEditMode="relative" rAng="0" ptsTypes="AA">
                                      <p:cBhvr>
                                        <p:cTn id="37" dur="1000" fill="hold"/>
                                        <p:tgtEl>
                                          <p:spTgt spid="133"/>
                                        </p:tgtEl>
                                        <p:attrNameLst>
                                          <p:attrName>ppt_x</p:attrName>
                                          <p:attrName>ppt_y</p:attrName>
                                        </p:attrNameLst>
                                      </p:cBhvr>
                                      <p:rCtr x="7604" y="-16528"/>
                                    </p:animMotion>
                                  </p:childTnLst>
                                </p:cTn>
                              </p:par>
                              <p:par>
                                <p:cTn id="38" presetID="26" presetClass="emph" presetSubtype="0" fill="hold" nodeType="withEffect">
                                  <p:stCondLst>
                                    <p:cond delay="0"/>
                                  </p:stCondLst>
                                  <p:childTnLst>
                                    <p:animEffect transition="out" filter="fade">
                                      <p:cBhvr>
                                        <p:cTn id="39" dur="500" tmFilter="0, 0; .2, .5; .8, .5; 1, 0"/>
                                        <p:tgtEl>
                                          <p:spTgt spid="55"/>
                                        </p:tgtEl>
                                      </p:cBhvr>
                                    </p:animEffect>
                                    <p:animScale>
                                      <p:cBhvr>
                                        <p:cTn id="40" dur="250" autoRev="1" fill="hold"/>
                                        <p:tgtEl>
                                          <p:spTgt spid="5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4" name="Oval 23"/>
          <p:cNvSpPr/>
          <p:nvPr/>
        </p:nvSpPr>
        <p:spPr>
          <a:xfrm>
            <a:off x="2817473" y="5542506"/>
            <a:ext cx="3568087" cy="875686"/>
          </a:xfrm>
          <a:prstGeom prst="ellipse">
            <a:avLst/>
          </a:prstGeom>
          <a:solidFill>
            <a:schemeClr val="tx1"/>
          </a:solidFill>
          <a:ln>
            <a:noFill/>
          </a:ln>
          <a:effectLst>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8" name="TextBox 147"/>
          <p:cNvSpPr txBox="1"/>
          <p:nvPr/>
        </p:nvSpPr>
        <p:spPr>
          <a:xfrm>
            <a:off x="1554064" y="646081"/>
            <a:ext cx="6100865" cy="2585323"/>
          </a:xfrm>
          <a:prstGeom prst="rect">
            <a:avLst/>
          </a:prstGeom>
          <a:noFill/>
        </p:spPr>
        <p:txBody>
          <a:bodyPr wrap="square" rtlCol="0">
            <a:spAutoFit/>
          </a:bodyPr>
          <a:lstStyle/>
          <a:p>
            <a:pPr algn="ctr"/>
            <a:r>
              <a:rPr lang="en-US" sz="5400" dirty="0" smtClean="0">
                <a:solidFill>
                  <a:schemeClr val="bg1"/>
                </a:solidFill>
                <a:latin typeface="Bahnschrift Light" panose="020B0502040204020203" pitchFamily="34" charset="0"/>
              </a:rPr>
              <a:t>How can you show that you are ready to serve? </a:t>
            </a:r>
            <a:endParaRPr lang="en-US" sz="5400" dirty="0">
              <a:solidFill>
                <a:schemeClr val="bg1"/>
              </a:solidFill>
              <a:latin typeface="Bahnschrift Light" panose="020B0502040204020203" pitchFamily="34" charset="0"/>
            </a:endParaRPr>
          </a:p>
        </p:txBody>
      </p:sp>
      <p:grpSp>
        <p:nvGrpSpPr>
          <p:cNvPr id="133" name="Group 132"/>
          <p:cNvGrpSpPr/>
          <p:nvPr/>
        </p:nvGrpSpPr>
        <p:grpSpPr>
          <a:xfrm>
            <a:off x="3104036" y="3878986"/>
            <a:ext cx="3012142" cy="2434479"/>
            <a:chOff x="3060675" y="-166827"/>
            <a:chExt cx="3012142" cy="2434479"/>
          </a:xfrm>
        </p:grpSpPr>
        <p:sp>
          <p:nvSpPr>
            <p:cNvPr id="134" name="Rectangle 133"/>
            <p:cNvSpPr/>
            <p:nvPr/>
          </p:nvSpPr>
          <p:spPr>
            <a:xfrm>
              <a:off x="3485683" y="415390"/>
              <a:ext cx="2168307" cy="1135054"/>
            </a:xfrm>
            <a:prstGeom prst="rect">
              <a:avLst/>
            </a:prstGeom>
            <a:effectLst>
              <a:innerShdw blurRad="63500" dist="50800" dir="8100000">
                <a:prstClr val="black">
                  <a:alpha val="50000"/>
                </a:prstClr>
              </a:innerShdw>
            </a:effectLst>
          </p:spPr>
          <p:txBody>
            <a:bodyPr wrap="square">
              <a:spAutoFit/>
            </a:bodyPr>
            <a:lstStyle/>
            <a:p>
              <a:pPr algn="ctr">
                <a:lnSpc>
                  <a:spcPct val="80000"/>
                </a:lnSpc>
              </a:pPr>
              <a:r>
                <a:rPr lang="en-US" sz="2800" b="1" dirty="0">
                  <a:solidFill>
                    <a:schemeClr val="bg1"/>
                  </a:solidFill>
                </a:rPr>
                <a:t>Speak at Parent Meetings</a:t>
              </a:r>
            </a:p>
          </p:txBody>
        </p:sp>
        <p:pic>
          <p:nvPicPr>
            <p:cNvPr id="135" name="Picture 2" descr="Related image"/>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3060675" y="-16682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36" name="Rectangle 135"/>
            <p:cNvSpPr/>
            <p:nvPr/>
          </p:nvSpPr>
          <p:spPr>
            <a:xfrm>
              <a:off x="3239124" y="350214"/>
              <a:ext cx="2644025" cy="1341906"/>
            </a:xfrm>
            <a:prstGeom prst="rect">
              <a:avLst/>
            </a:prstGeom>
          </p:spPr>
          <p:txBody>
            <a:bodyPr wrap="square">
              <a:spAutoFit/>
            </a:bodyPr>
            <a:lstStyle/>
            <a:p>
              <a:pPr algn="ctr">
                <a:lnSpc>
                  <a:spcPct val="70000"/>
                </a:lnSpc>
              </a:pPr>
              <a:r>
                <a:rPr lang="en-US" sz="3200" b="1" dirty="0" smtClean="0">
                  <a:solidFill>
                    <a:schemeClr val="bg1"/>
                  </a:solidFill>
                  <a:effectLst>
                    <a:glow rad="101600">
                      <a:schemeClr val="accent2">
                        <a:lumMod val="50000"/>
                        <a:alpha val="60000"/>
                      </a:schemeClr>
                    </a:glow>
                  </a:effectLst>
                </a:rPr>
                <a:t>Ask</a:t>
              </a:r>
              <a:r>
                <a:rPr lang="en-US" sz="2800" b="1" dirty="0" smtClean="0">
                  <a:solidFill>
                    <a:schemeClr val="bg1"/>
                  </a:solidFill>
                  <a:effectLst>
                    <a:glow rad="101600">
                      <a:schemeClr val="accent2">
                        <a:lumMod val="50000"/>
                        <a:alpha val="60000"/>
                      </a:schemeClr>
                    </a:glow>
                  </a:effectLst>
                </a:rPr>
                <a:t> Administration if They Need Anything</a:t>
              </a:r>
              <a:endParaRPr lang="en-US" sz="2800" b="1" dirty="0">
                <a:solidFill>
                  <a:schemeClr val="bg1"/>
                </a:solidFill>
                <a:effectLst>
                  <a:glow rad="101600">
                    <a:schemeClr val="accent2">
                      <a:lumMod val="50000"/>
                      <a:alpha val="60000"/>
                    </a:schemeClr>
                  </a:glow>
                </a:effectLst>
              </a:endParaRPr>
            </a:p>
          </p:txBody>
        </p:sp>
      </p:grpSp>
      <p:grpSp>
        <p:nvGrpSpPr>
          <p:cNvPr id="120" name="Group 119"/>
          <p:cNvGrpSpPr/>
          <p:nvPr/>
        </p:nvGrpSpPr>
        <p:grpSpPr>
          <a:xfrm>
            <a:off x="3111211" y="3875322"/>
            <a:ext cx="3012142" cy="2434479"/>
            <a:chOff x="99069" y="-161062"/>
            <a:chExt cx="3012142" cy="2434479"/>
          </a:xfrm>
        </p:grpSpPr>
        <p:pic>
          <p:nvPicPr>
            <p:cNvPr id="121" name="Picture 2" descr="Related image"/>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99069"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2" name="Rectangle 121"/>
            <p:cNvSpPr/>
            <p:nvPr/>
          </p:nvSpPr>
          <p:spPr>
            <a:xfrm>
              <a:off x="369073" y="479287"/>
              <a:ext cx="2476640" cy="1082604"/>
            </a:xfrm>
            <a:prstGeom prst="rect">
              <a:avLst/>
            </a:prstGeom>
          </p:spPr>
          <p:txBody>
            <a:bodyPr wrap="square">
              <a:spAutoFit/>
            </a:bodyPr>
            <a:lstStyle/>
            <a:p>
              <a:pPr algn="ctr">
                <a:lnSpc>
                  <a:spcPct val="70000"/>
                </a:lnSpc>
              </a:pPr>
              <a:r>
                <a:rPr lang="en-US" sz="3000" b="1" dirty="0" smtClean="0">
                  <a:solidFill>
                    <a:schemeClr val="bg1"/>
                  </a:solidFill>
                  <a:effectLst>
                    <a:glow rad="101600">
                      <a:schemeClr val="accent2">
                        <a:lumMod val="50000"/>
                        <a:alpha val="60000"/>
                      </a:schemeClr>
                    </a:glow>
                  </a:effectLst>
                </a:rPr>
                <a:t>Be Available &amp; Approachable </a:t>
              </a:r>
              <a:endParaRPr lang="en-US" sz="3000" b="1" dirty="0">
                <a:solidFill>
                  <a:schemeClr val="bg1"/>
                </a:solidFill>
                <a:effectLst>
                  <a:glow rad="101600">
                    <a:schemeClr val="accent2">
                      <a:lumMod val="50000"/>
                      <a:alpha val="60000"/>
                    </a:schemeClr>
                  </a:glow>
                </a:effectLst>
              </a:endParaRPr>
            </a:p>
          </p:txBody>
        </p:sp>
      </p:grpSp>
      <p:grpSp>
        <p:nvGrpSpPr>
          <p:cNvPr id="127" name="Group 126"/>
          <p:cNvGrpSpPr/>
          <p:nvPr/>
        </p:nvGrpSpPr>
        <p:grpSpPr>
          <a:xfrm>
            <a:off x="3149371" y="3863380"/>
            <a:ext cx="3012142" cy="2434479"/>
            <a:chOff x="5978738" y="-178137"/>
            <a:chExt cx="3012142" cy="2434479"/>
          </a:xfrm>
        </p:grpSpPr>
        <p:pic>
          <p:nvPicPr>
            <p:cNvPr id="128" name="Picture 2" descr="Related image"/>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5978738" y="-178137"/>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29" name="Rectangle 128"/>
            <p:cNvSpPr/>
            <p:nvPr/>
          </p:nvSpPr>
          <p:spPr>
            <a:xfrm>
              <a:off x="6150012" y="490942"/>
              <a:ext cx="2609459" cy="1082604"/>
            </a:xfrm>
            <a:prstGeom prst="rect">
              <a:avLst/>
            </a:prstGeom>
          </p:spPr>
          <p:txBody>
            <a:bodyPr wrap="square">
              <a:spAutoFit/>
            </a:bodyPr>
            <a:lstStyle/>
            <a:p>
              <a:pPr algn="ctr">
                <a:lnSpc>
                  <a:spcPct val="70000"/>
                </a:lnSpc>
              </a:pPr>
              <a:r>
                <a:rPr lang="en-US" sz="3000" b="1" dirty="0" smtClean="0">
                  <a:solidFill>
                    <a:schemeClr val="bg1"/>
                  </a:solidFill>
                  <a:effectLst>
                    <a:glow rad="101600">
                      <a:schemeClr val="accent2">
                        <a:lumMod val="50000"/>
                        <a:alpha val="60000"/>
                      </a:schemeClr>
                    </a:glow>
                  </a:effectLst>
                </a:rPr>
                <a:t>Offer Catering Services to Faculty</a:t>
              </a:r>
              <a:endParaRPr lang="en-US" sz="3000" b="1" dirty="0">
                <a:solidFill>
                  <a:schemeClr val="bg1"/>
                </a:solidFill>
                <a:effectLst>
                  <a:glow rad="101600">
                    <a:schemeClr val="accent2">
                      <a:lumMod val="50000"/>
                      <a:alpha val="60000"/>
                    </a:schemeClr>
                  </a:glow>
                </a:effectLst>
              </a:endParaRPr>
            </a:p>
          </p:txBody>
        </p:sp>
      </p:grpSp>
      <p:grpSp>
        <p:nvGrpSpPr>
          <p:cNvPr id="130" name="Group 129"/>
          <p:cNvGrpSpPr/>
          <p:nvPr/>
        </p:nvGrpSpPr>
        <p:grpSpPr>
          <a:xfrm>
            <a:off x="3119304" y="3869145"/>
            <a:ext cx="3012142" cy="2434479"/>
            <a:chOff x="142613" y="-161062"/>
            <a:chExt cx="3012142" cy="2434479"/>
          </a:xfrm>
        </p:grpSpPr>
        <p:pic>
          <p:nvPicPr>
            <p:cNvPr id="131" name="Picture 2" descr="Related image"/>
            <p:cNvPicPr>
              <a:picLocks noChangeAspect="1" noChangeArrowheads="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9606" b="89655" l="5392" r="94118"/>
                      </a14:imgEffect>
                    </a14:imgLayer>
                  </a14:imgProps>
                </a:ext>
                <a:ext uri="{28A0092B-C50C-407E-A947-70E740481C1C}">
                  <a14:useLocalDpi xmlns:a14="http://schemas.microsoft.com/office/drawing/2010/main" val="0"/>
                </a:ext>
              </a:extLst>
            </a:blip>
            <a:srcRect/>
            <a:stretch>
              <a:fillRect/>
            </a:stretch>
          </p:blipFill>
          <p:spPr bwMode="auto">
            <a:xfrm>
              <a:off x="142613" y="-161062"/>
              <a:ext cx="3012142" cy="2434479"/>
            </a:xfrm>
            <a:prstGeom prst="rect">
              <a:avLst/>
            </a:prstGeom>
            <a:noFill/>
            <a:effectLst>
              <a:innerShdw blurRad="63500" dist="50800" dir="8100000">
                <a:prstClr val="black">
                  <a:alpha val="50000"/>
                </a:prstClr>
              </a:innerShdw>
            </a:effectLst>
            <a:extLst>
              <a:ext uri="{909E8E84-426E-40DD-AFC4-6F175D3DCCD1}">
                <a14:hiddenFill xmlns:a14="http://schemas.microsoft.com/office/drawing/2010/main">
                  <a:solidFill>
                    <a:srgbClr val="FFFFFF"/>
                  </a:solidFill>
                </a14:hiddenFill>
              </a:ext>
            </a:extLst>
          </p:spPr>
        </p:pic>
        <p:sp>
          <p:nvSpPr>
            <p:cNvPr id="132" name="Rectangle 131"/>
            <p:cNvSpPr/>
            <p:nvPr/>
          </p:nvSpPr>
          <p:spPr>
            <a:xfrm>
              <a:off x="369552" y="333412"/>
              <a:ext cx="2533905" cy="1405769"/>
            </a:xfrm>
            <a:prstGeom prst="rect">
              <a:avLst/>
            </a:prstGeom>
          </p:spPr>
          <p:txBody>
            <a:bodyPr wrap="square">
              <a:spAutoFit/>
            </a:bodyPr>
            <a:lstStyle/>
            <a:p>
              <a:pPr algn="ctr">
                <a:lnSpc>
                  <a:spcPct val="70000"/>
                </a:lnSpc>
              </a:pPr>
              <a:r>
                <a:rPr lang="en-US" sz="3000" b="1" dirty="0" smtClean="0">
                  <a:solidFill>
                    <a:schemeClr val="bg1"/>
                  </a:solidFill>
                  <a:effectLst>
                    <a:glow rad="101600">
                      <a:schemeClr val="accent2">
                        <a:lumMod val="50000"/>
                        <a:alpha val="60000"/>
                      </a:schemeClr>
                    </a:glow>
                  </a:effectLst>
                </a:rPr>
                <a:t>Visit BIC Classes to Educate &amp; Assist</a:t>
              </a:r>
              <a:endParaRPr lang="en-US" sz="3000" b="1" dirty="0">
                <a:solidFill>
                  <a:schemeClr val="bg1"/>
                </a:solidFill>
                <a:effectLst>
                  <a:glow rad="101600">
                    <a:schemeClr val="accent2">
                      <a:lumMod val="50000"/>
                      <a:alpha val="60000"/>
                    </a:schemeClr>
                  </a:glow>
                </a:effectLst>
              </a:endParaRPr>
            </a:p>
          </p:txBody>
        </p:sp>
      </p:grpSp>
      <p:sp>
        <p:nvSpPr>
          <p:cNvPr id="36" name="Freeform 35"/>
          <p:cNvSpPr/>
          <p:nvPr/>
        </p:nvSpPr>
        <p:spPr>
          <a:xfrm>
            <a:off x="3149371" y="4448776"/>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6"/>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37" name="Rounded Rectangle 36"/>
          <p:cNvSpPr/>
          <p:nvPr/>
        </p:nvSpPr>
        <p:spPr>
          <a:xfrm>
            <a:off x="3149371" y="4064601"/>
            <a:ext cx="2963566" cy="425450"/>
          </a:xfrm>
          <a:prstGeom prst="roundRect">
            <a:avLst>
              <a:gd name="adj" fmla="val 45772"/>
            </a:avLst>
          </a:prstGeom>
          <a:solidFill>
            <a:schemeClr val="accent2">
              <a:lumMod val="75000"/>
            </a:schemeClr>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grpSp>
        <p:nvGrpSpPr>
          <p:cNvPr id="48" name="Group 47"/>
          <p:cNvGrpSpPr/>
          <p:nvPr/>
        </p:nvGrpSpPr>
        <p:grpSpPr>
          <a:xfrm>
            <a:off x="2901569" y="4055372"/>
            <a:ext cx="3507745" cy="1946716"/>
            <a:chOff x="2906569" y="4144305"/>
            <a:chExt cx="3507745" cy="1946716"/>
          </a:xfrm>
        </p:grpSpPr>
        <p:grpSp>
          <p:nvGrpSpPr>
            <p:cNvPr id="30" name="Group 29"/>
            <p:cNvGrpSpPr/>
            <p:nvPr/>
          </p:nvGrpSpPr>
          <p:grpSpPr>
            <a:xfrm>
              <a:off x="3154755" y="4144305"/>
              <a:ext cx="2963566" cy="1946716"/>
              <a:chOff x="800440" y="3498850"/>
              <a:chExt cx="2963566" cy="1946716"/>
            </a:xfrm>
          </p:grpSpPr>
          <p:sp>
            <p:nvSpPr>
              <p:cNvPr id="31" name="Freeform 30"/>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6"/>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32" name="Rounded Rectangle 31"/>
              <p:cNvSpPr/>
              <p:nvPr/>
            </p:nvSpPr>
            <p:spPr>
              <a:xfrm>
                <a:off x="800440" y="3498850"/>
                <a:ext cx="2963566" cy="425450"/>
              </a:xfrm>
              <a:prstGeom prst="roundRect">
                <a:avLst>
                  <a:gd name="adj" fmla="val 45772"/>
                </a:avLst>
              </a:prstGeom>
              <a:solidFill>
                <a:schemeClr val="accent2">
                  <a:lumMod val="75000"/>
                </a:schemeClr>
              </a:solidFill>
              <a:ln>
                <a:noFill/>
              </a:ln>
              <a:effectLst>
                <a:innerShdw blurRad="63500" dist="50800" dir="54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grpSp>
        <p:sp>
          <p:nvSpPr>
            <p:cNvPr id="35" name="TextBox 34"/>
            <p:cNvSpPr txBox="1"/>
            <p:nvPr/>
          </p:nvSpPr>
          <p:spPr>
            <a:xfrm>
              <a:off x="2906569" y="4837768"/>
              <a:ext cx="3507745" cy="981807"/>
            </a:xfrm>
            <a:prstGeom prst="rect">
              <a:avLst/>
            </a:prstGeom>
            <a:noFill/>
          </p:spPr>
          <p:txBody>
            <a:bodyPr wrap="square" rtlCol="0">
              <a:spAutoFit/>
            </a:bodyPr>
            <a:lstStyle/>
            <a:p>
              <a:pPr algn="ctr">
                <a:lnSpc>
                  <a:spcPct val="70000"/>
                </a:lnSpc>
              </a:pPr>
              <a:r>
                <a:rPr lang="en-US" sz="4000" b="1" dirty="0" smtClean="0">
                  <a:solidFill>
                    <a:schemeClr val="bg1"/>
                  </a:solidFill>
                  <a:effectLst>
                    <a:glow rad="101600">
                      <a:schemeClr val="accent2">
                        <a:lumMod val="50000"/>
                        <a:alpha val="60000"/>
                      </a:schemeClr>
                    </a:glow>
                  </a:effectLst>
                </a:rPr>
                <a:t>Be of </a:t>
              </a:r>
            </a:p>
            <a:p>
              <a:pPr algn="ctr">
                <a:lnSpc>
                  <a:spcPct val="70000"/>
                </a:lnSpc>
              </a:pPr>
              <a:r>
                <a:rPr lang="en-US" sz="4000" b="1" dirty="0" smtClean="0">
                  <a:solidFill>
                    <a:schemeClr val="bg1"/>
                  </a:solidFill>
                  <a:effectLst>
                    <a:glow rad="101600">
                      <a:schemeClr val="accent2">
                        <a:lumMod val="50000"/>
                        <a:alpha val="60000"/>
                      </a:schemeClr>
                    </a:glow>
                  </a:effectLst>
                </a:rPr>
                <a:t>Service</a:t>
              </a:r>
              <a:endParaRPr lang="en-US" sz="4000" b="1" dirty="0">
                <a:solidFill>
                  <a:schemeClr val="bg1"/>
                </a:solidFill>
                <a:effectLst>
                  <a:glow rad="101600">
                    <a:schemeClr val="accent2">
                      <a:lumMod val="50000"/>
                      <a:alpha val="60000"/>
                    </a:schemeClr>
                  </a:glow>
                </a:effectLst>
              </a:endParaRPr>
            </a:p>
          </p:txBody>
        </p:sp>
      </p:grpSp>
    </p:spTree>
    <p:extLst>
      <p:ext uri="{BB962C8B-B14F-4D97-AF65-F5344CB8AC3E}">
        <p14:creationId xmlns:p14="http://schemas.microsoft.com/office/powerpoint/2010/main" val="2405628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8"/>
                                        </p:tgtEl>
                                      </p:cBhvr>
                                    </p:animEffect>
                                    <p:set>
                                      <p:cBhvr>
                                        <p:cTn id="7" dur="1" fill="hold">
                                          <p:stCondLst>
                                            <p:cond delay="499"/>
                                          </p:stCondLst>
                                        </p:cTn>
                                        <p:tgtEl>
                                          <p:spTgt spid="148"/>
                                        </p:tgtEl>
                                        <p:attrNameLst>
                                          <p:attrName>style.visibility</p:attrName>
                                        </p:attrNameLst>
                                      </p:cBhvr>
                                      <p:to>
                                        <p:strVal val="hidden"/>
                                      </p:to>
                                    </p:set>
                                  </p:childTnLst>
                                </p:cTn>
                              </p:par>
                              <p:par>
                                <p:cTn id="8" presetID="64" presetClass="path" presetSubtype="0" accel="50000" decel="50000" fill="hold" nodeType="withEffect">
                                  <p:stCondLst>
                                    <p:cond delay="0"/>
                                  </p:stCondLst>
                                  <p:childTnLst>
                                    <p:animMotion origin="layout" path="M -1.11111E-6 -2.59259E-6 L -0.17014 -0.58958 " pathEditMode="relative" rAng="0" ptsTypes="AA">
                                      <p:cBhvr>
                                        <p:cTn id="9" dur="1000" fill="hold"/>
                                        <p:tgtEl>
                                          <p:spTgt spid="120"/>
                                        </p:tgtEl>
                                        <p:attrNameLst>
                                          <p:attrName>ppt_x</p:attrName>
                                          <p:attrName>ppt_y</p:attrName>
                                        </p:attrNameLst>
                                      </p:cBhvr>
                                      <p:rCtr x="-8507" y="-29491"/>
                                    </p:animMotion>
                                  </p:childTnLst>
                                </p:cTn>
                              </p:par>
                              <p:par>
                                <p:cTn id="10" presetID="26" presetClass="emph" presetSubtype="0" fill="hold" nodeType="withEffect">
                                  <p:stCondLst>
                                    <p:cond delay="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par>
                                <p:cTn id="13" presetID="26" presetClass="emph" presetSubtype="0" fill="hold" nodeType="withEffect">
                                  <p:stCondLst>
                                    <p:cond delay="0"/>
                                  </p:stCondLst>
                                  <p:childTnLst>
                                    <p:animEffect transition="out" filter="fade">
                                      <p:cBhvr>
                                        <p:cTn id="14" dur="500" tmFilter="0, 0; .2, .5; .8, .5; 1, 0"/>
                                        <p:tgtEl>
                                          <p:spTgt spid="48"/>
                                        </p:tgtEl>
                                      </p:cBhvr>
                                    </p:animEffect>
                                    <p:animScale>
                                      <p:cBhvr>
                                        <p:cTn id="15" dur="250" autoRev="1" fill="hold"/>
                                        <p:tgtEl>
                                          <p:spTgt spid="48"/>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nodeType="clickEffect">
                                  <p:stCondLst>
                                    <p:cond delay="0"/>
                                  </p:stCondLst>
                                  <p:childTnLst>
                                    <p:animMotion origin="layout" path="M 2.22222E-6 -7.40741E-7 L 0.16059 -0.59005 " pathEditMode="relative" rAng="0" ptsTypes="AA">
                                      <p:cBhvr>
                                        <p:cTn id="19" dur="1000" fill="hold"/>
                                        <p:tgtEl>
                                          <p:spTgt spid="127"/>
                                        </p:tgtEl>
                                        <p:attrNameLst>
                                          <p:attrName>ppt_x</p:attrName>
                                          <p:attrName>ppt_y</p:attrName>
                                        </p:attrNameLst>
                                      </p:cBhvr>
                                      <p:rCtr x="8021" y="-29514"/>
                                    </p:animMotion>
                                  </p:childTnLst>
                                </p:cTn>
                              </p:par>
                              <p:par>
                                <p:cTn id="20" presetID="26" presetClass="emph" presetSubtype="0" fill="hold" nodeType="withEffect">
                                  <p:stCondLst>
                                    <p:cond delay="0"/>
                                  </p:stCondLst>
                                  <p:childTnLst>
                                    <p:animEffect transition="out" filter="fade">
                                      <p:cBhvr>
                                        <p:cTn id="21" dur="500" tmFilter="0, 0; .2, .5; .8, .5; 1, 0"/>
                                        <p:tgtEl>
                                          <p:spTgt spid="48"/>
                                        </p:tgtEl>
                                      </p:cBhvr>
                                    </p:animEffect>
                                    <p:animScale>
                                      <p:cBhvr>
                                        <p:cTn id="22" dur="250" autoRev="1" fill="hold"/>
                                        <p:tgtEl>
                                          <p:spTgt spid="48"/>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64" presetClass="path" presetSubtype="0" accel="50000" decel="50000" fill="hold" nodeType="clickEffect">
                                  <p:stCondLst>
                                    <p:cond delay="0"/>
                                  </p:stCondLst>
                                  <p:childTnLst>
                                    <p:animMotion origin="layout" path="M 8.33333E-7 3.33333E-6 L -0.16962 -0.33102 " pathEditMode="relative" rAng="0" ptsTypes="AA">
                                      <p:cBhvr>
                                        <p:cTn id="26" dur="1000" fill="hold"/>
                                        <p:tgtEl>
                                          <p:spTgt spid="130"/>
                                        </p:tgtEl>
                                        <p:attrNameLst>
                                          <p:attrName>ppt_x</p:attrName>
                                          <p:attrName>ppt_y</p:attrName>
                                        </p:attrNameLst>
                                      </p:cBhvr>
                                      <p:rCtr x="-8490" y="-16551"/>
                                    </p:animMotion>
                                  </p:childTnLst>
                                </p:cTn>
                              </p:par>
                              <p:par>
                                <p:cTn id="27" presetID="26" presetClass="emph" presetSubtype="0" fill="hold" nodeType="withEffect">
                                  <p:stCondLst>
                                    <p:cond delay="0"/>
                                  </p:stCondLst>
                                  <p:childTnLst>
                                    <p:animEffect transition="out" filter="fade">
                                      <p:cBhvr>
                                        <p:cTn id="28" dur="500" tmFilter="0, 0; .2, .5; .8, .5; 1, 0"/>
                                        <p:tgtEl>
                                          <p:spTgt spid="48"/>
                                        </p:tgtEl>
                                      </p:cBhvr>
                                    </p:animEffect>
                                    <p:animScale>
                                      <p:cBhvr>
                                        <p:cTn id="29" dur="250" autoRev="1" fill="hold"/>
                                        <p:tgtEl>
                                          <p:spTgt spid="48"/>
                                        </p:tgtEl>
                                      </p:cBhvr>
                                      <p:by x="105000" y="105000"/>
                                    </p:animScale>
                                  </p:childTnLst>
                                </p:cTn>
                              </p:par>
                            </p:childTnLst>
                          </p:cTn>
                        </p:par>
                      </p:childTnLst>
                    </p:cTn>
                  </p:par>
                  <p:par>
                    <p:cTn id="30" fill="hold">
                      <p:stCondLst>
                        <p:cond delay="indefinite"/>
                      </p:stCondLst>
                      <p:childTnLst>
                        <p:par>
                          <p:cTn id="31" fill="hold">
                            <p:stCondLst>
                              <p:cond delay="0"/>
                            </p:stCondLst>
                            <p:childTnLst>
                              <p:par>
                                <p:cTn id="32" presetID="64" presetClass="path" presetSubtype="0" accel="50000" decel="50000" fill="hold" nodeType="clickEffect">
                                  <p:stCondLst>
                                    <p:cond delay="0"/>
                                  </p:stCondLst>
                                  <p:childTnLst>
                                    <p:animMotion origin="layout" path="M 3.33333E-6 4.44444E-6 L 0.16302 -0.32894 " pathEditMode="relative" rAng="0" ptsTypes="AA">
                                      <p:cBhvr>
                                        <p:cTn id="33" dur="1000" fill="hold"/>
                                        <p:tgtEl>
                                          <p:spTgt spid="133"/>
                                        </p:tgtEl>
                                        <p:attrNameLst>
                                          <p:attrName>ppt_x</p:attrName>
                                          <p:attrName>ppt_y</p:attrName>
                                        </p:attrNameLst>
                                      </p:cBhvr>
                                      <p:rCtr x="8142" y="-16458"/>
                                    </p:animMotion>
                                  </p:childTnLst>
                                </p:cTn>
                              </p:par>
                              <p:par>
                                <p:cTn id="34" presetID="26" presetClass="emph" presetSubtype="0" fill="hold" nodeType="withEffect">
                                  <p:stCondLst>
                                    <p:cond delay="0"/>
                                  </p:stCondLst>
                                  <p:childTnLst>
                                    <p:animEffect transition="out" filter="fade">
                                      <p:cBhvr>
                                        <p:cTn id="35" dur="500" tmFilter="0, 0; .2, .5; .8, .5; 1, 0"/>
                                        <p:tgtEl>
                                          <p:spTgt spid="48"/>
                                        </p:tgtEl>
                                      </p:cBhvr>
                                    </p:animEffect>
                                    <p:animScale>
                                      <p:cBhvr>
                                        <p:cTn id="36"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D7E9EB"/>
            </a:gs>
            <a:gs pos="49000">
              <a:srgbClr val="FFFFFF"/>
            </a:gs>
            <a:gs pos="78000">
              <a:srgbClr val="044666"/>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524" b="8171"/>
          <a:stretch/>
        </p:blipFill>
        <p:spPr>
          <a:xfrm>
            <a:off x="0" y="3234437"/>
            <a:ext cx="9144000" cy="2532888"/>
          </a:xfrm>
          <a:prstGeom prst="rect">
            <a:avLst/>
          </a:prstGeom>
        </p:spPr>
      </p:pic>
      <p:sp>
        <p:nvSpPr>
          <p:cNvPr id="8" name="Title 1"/>
          <p:cNvSpPr>
            <a:spLocks noGrp="1"/>
          </p:cNvSpPr>
          <p:nvPr>
            <p:ph type="title"/>
          </p:nvPr>
        </p:nvSpPr>
        <p:spPr>
          <a:xfrm>
            <a:off x="457199" y="862485"/>
            <a:ext cx="8229600" cy="1143000"/>
          </a:xfrm>
        </p:spPr>
        <p:txBody>
          <a:bodyPr>
            <a:normAutofit/>
          </a:bodyPr>
          <a:lstStyle/>
          <a:p>
            <a:pPr algn="ctr"/>
            <a:r>
              <a:rPr lang="en-US" sz="4200" dirty="0">
                <a:solidFill>
                  <a:schemeClr val="bg1">
                    <a:lumMod val="50000"/>
                  </a:schemeClr>
                </a:solidFill>
                <a:latin typeface="Bahnschrift Light" panose="020B0502040204020203" pitchFamily="34" charset="0"/>
              </a:rPr>
              <a:t>Importance of Communication</a:t>
            </a:r>
          </a:p>
        </p:txBody>
      </p:sp>
      <p:sp>
        <p:nvSpPr>
          <p:cNvPr id="9" name="Rectangle 8"/>
          <p:cNvSpPr/>
          <p:nvPr/>
        </p:nvSpPr>
        <p:spPr>
          <a:xfrm>
            <a:off x="1046029" y="1903887"/>
            <a:ext cx="7051939" cy="1692771"/>
          </a:xfrm>
          <a:prstGeom prst="rect">
            <a:avLst/>
          </a:prstGeom>
          <a:solidFill>
            <a:schemeClr val="bg1">
              <a:lumMod val="50000"/>
              <a:alpha val="89804"/>
            </a:schemeClr>
          </a:solidFill>
        </p:spPr>
        <p:txBody>
          <a:bodyPr wrap="square">
            <a:spAutoFit/>
          </a:bodyPr>
          <a:lstStyle/>
          <a:p>
            <a:r>
              <a:rPr lang="en-US" sz="2600" dirty="0">
                <a:solidFill>
                  <a:schemeClr val="bg1"/>
                </a:solidFill>
                <a:latin typeface="Merriweather"/>
              </a:rPr>
              <a:t>Communication is paramount in the success of your Café LA operation. As the Food Services Manager, you must be able to communicate effectively with the school “Village”.</a:t>
            </a:r>
          </a:p>
        </p:txBody>
      </p:sp>
      <p:sp>
        <p:nvSpPr>
          <p:cNvPr id="5" name="Rectangle 4"/>
          <p:cNvSpPr/>
          <p:nvPr/>
        </p:nvSpPr>
        <p:spPr>
          <a:xfrm>
            <a:off x="780056" y="713293"/>
            <a:ext cx="7583889" cy="5054031"/>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24310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733695" y="1791234"/>
            <a:ext cx="5821343" cy="1089529"/>
          </a:xfrm>
          <a:prstGeom prst="rect">
            <a:avLst/>
          </a:prstGeom>
          <a:noFill/>
        </p:spPr>
        <p:txBody>
          <a:bodyPr wrap="square" rtlCol="0">
            <a:spAutoFit/>
          </a:bodyPr>
          <a:lstStyle/>
          <a:p>
            <a:pPr algn="ctr">
              <a:lnSpc>
                <a:spcPct val="90000"/>
              </a:lnSpc>
            </a:pPr>
            <a:r>
              <a:rPr lang="en-US" sz="3600" b="1" dirty="0" smtClean="0">
                <a:solidFill>
                  <a:schemeClr val="accent6"/>
                </a:solidFill>
                <a:effectLst>
                  <a:glow rad="101600">
                    <a:schemeClr val="tx1">
                      <a:alpha val="60000"/>
                    </a:schemeClr>
                  </a:glow>
                </a:effectLst>
              </a:rPr>
              <a:t>We communicate primarily through words only.</a:t>
            </a:r>
            <a:endParaRPr lang="en-US" sz="3600" b="1" dirty="0">
              <a:solidFill>
                <a:schemeClr val="accent6"/>
              </a:solidFill>
              <a:effectLst>
                <a:glow rad="101600">
                  <a:schemeClr val="tx1">
                    <a:alpha val="60000"/>
                  </a:schemeClr>
                </a:glow>
              </a:effectLst>
            </a:endParaRPr>
          </a:p>
        </p:txBody>
      </p:sp>
      <p:grpSp>
        <p:nvGrpSpPr>
          <p:cNvPr id="11" name="Group 10"/>
          <p:cNvGrpSpPr/>
          <p:nvPr/>
        </p:nvGrpSpPr>
        <p:grpSpPr>
          <a:xfrm>
            <a:off x="899052" y="3794745"/>
            <a:ext cx="2963566" cy="1956801"/>
            <a:chOff x="800440" y="3488765"/>
            <a:chExt cx="2963566" cy="1956801"/>
          </a:xfrm>
        </p:grpSpPr>
        <p:sp>
          <p:nvSpPr>
            <p:cNvPr id="7" name="Freeform 6"/>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8" name="Rounded Rectangle 7"/>
            <p:cNvSpPr/>
            <p:nvPr/>
          </p:nvSpPr>
          <p:spPr>
            <a:xfrm>
              <a:off x="800440" y="3498850"/>
              <a:ext cx="2963566" cy="425450"/>
            </a:xfrm>
            <a:prstGeom prst="roundRect">
              <a:avLst>
                <a:gd name="adj" fmla="val 45772"/>
              </a:avLst>
            </a:prstGeom>
            <a:solidFill>
              <a:srgbClr val="7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9" name="Oval 8"/>
            <p:cNvSpPr/>
            <p:nvPr/>
          </p:nvSpPr>
          <p:spPr>
            <a:xfrm>
              <a:off x="1646257" y="3639670"/>
              <a:ext cx="1271931" cy="11385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722571" y="3488765"/>
              <a:ext cx="1119302" cy="1446550"/>
            </a:xfrm>
            <a:prstGeom prst="rect">
              <a:avLst/>
            </a:prstGeom>
            <a:noFill/>
          </p:spPr>
          <p:txBody>
            <a:bodyPr wrap="square" rtlCol="0">
              <a:spAutoFit/>
            </a:bodyPr>
            <a:lstStyle/>
            <a:p>
              <a:pPr algn="ctr"/>
              <a:r>
                <a:rPr lang="en-US" sz="8800" b="1" dirty="0" smtClean="0">
                  <a:solidFill>
                    <a:srgbClr val="C00000"/>
                  </a:solidFill>
                </a:rPr>
                <a:t>M</a:t>
              </a:r>
              <a:endParaRPr lang="en-US" sz="8800" b="1" dirty="0">
                <a:solidFill>
                  <a:srgbClr val="C00000"/>
                </a:solidFill>
              </a:endParaRPr>
            </a:p>
          </p:txBody>
        </p:sp>
      </p:grpSp>
      <p:grpSp>
        <p:nvGrpSpPr>
          <p:cNvPr id="13" name="Group 12"/>
          <p:cNvGrpSpPr/>
          <p:nvPr/>
        </p:nvGrpSpPr>
        <p:grpSpPr>
          <a:xfrm>
            <a:off x="5300722" y="3804830"/>
            <a:ext cx="2963566" cy="1946716"/>
            <a:chOff x="800440" y="3498850"/>
            <a:chExt cx="2963566" cy="1946716"/>
          </a:xfrm>
        </p:grpSpPr>
        <p:sp>
          <p:nvSpPr>
            <p:cNvPr id="14" name="Freeform 13"/>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15" name="Rounded Rectangle 14"/>
            <p:cNvSpPr/>
            <p:nvPr/>
          </p:nvSpPr>
          <p:spPr>
            <a:xfrm>
              <a:off x="800440" y="3498850"/>
              <a:ext cx="2963566" cy="425450"/>
            </a:xfrm>
            <a:prstGeom prst="roundRect">
              <a:avLst>
                <a:gd name="adj" fmla="val 45772"/>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16" name="Oval 15"/>
            <p:cNvSpPr/>
            <p:nvPr/>
          </p:nvSpPr>
          <p:spPr>
            <a:xfrm>
              <a:off x="1646257" y="3639670"/>
              <a:ext cx="1271931" cy="11385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722571" y="3501465"/>
              <a:ext cx="1119302" cy="1446550"/>
            </a:xfrm>
            <a:prstGeom prst="rect">
              <a:avLst/>
            </a:prstGeom>
            <a:noFill/>
          </p:spPr>
          <p:txBody>
            <a:bodyPr wrap="square" rtlCol="0">
              <a:spAutoFit/>
            </a:bodyPr>
            <a:lstStyle/>
            <a:p>
              <a:pPr algn="ctr"/>
              <a:r>
                <a:rPr lang="en-US" sz="8800" b="1" dirty="0">
                  <a:solidFill>
                    <a:schemeClr val="accent1"/>
                  </a:solidFill>
                </a:rPr>
                <a:t>R</a:t>
              </a:r>
            </a:p>
          </p:txBody>
        </p:sp>
      </p:grpSp>
      <p:sp>
        <p:nvSpPr>
          <p:cNvPr id="4" name="TextBox 3"/>
          <p:cNvSpPr txBox="1"/>
          <p:nvPr/>
        </p:nvSpPr>
        <p:spPr>
          <a:xfrm>
            <a:off x="1733695" y="256679"/>
            <a:ext cx="2052533" cy="1107996"/>
          </a:xfrm>
          <a:prstGeom prst="rect">
            <a:avLst/>
          </a:prstGeom>
          <a:noFill/>
        </p:spPr>
        <p:txBody>
          <a:bodyPr wrap="square" rtlCol="0">
            <a:spAutoFit/>
          </a:bodyPr>
          <a:lstStyle/>
          <a:p>
            <a:pPr algn="ctr"/>
            <a:r>
              <a:rPr lang="en-US" sz="6600" b="1" dirty="0" smtClean="0">
                <a:ln w="28575">
                  <a:solidFill>
                    <a:schemeClr val="bg1"/>
                  </a:solidFill>
                  <a:prstDash val="solid"/>
                </a:ln>
                <a:solidFill>
                  <a:srgbClr val="C00000"/>
                </a:solidFill>
                <a:effectLst>
                  <a:outerShdw blurRad="38100" dist="38100" dir="2700000" algn="tl">
                    <a:srgbClr val="000000">
                      <a:alpha val="43137"/>
                    </a:srgbClr>
                  </a:outerShdw>
                </a:effectLst>
                <a:latin typeface="Tw Cen MT Condensed Extra Bold" panose="020B0803020202020204" pitchFamily="34" charset="0"/>
              </a:rPr>
              <a:t>MYTH</a:t>
            </a:r>
            <a:endParaRPr lang="en-US" sz="3200" b="1" dirty="0">
              <a:ln w="28575">
                <a:solidFill>
                  <a:schemeClr val="bg1"/>
                </a:solidFill>
                <a:prstDash val="solid"/>
              </a:ln>
              <a:solidFill>
                <a:srgbClr val="C00000"/>
              </a:solidFill>
              <a:effectLst>
                <a:outerShdw blurRad="38100" dist="38100" dir="2700000" algn="tl">
                  <a:srgbClr val="000000">
                    <a:alpha val="43137"/>
                  </a:srgbClr>
                </a:outerShdw>
              </a:effectLst>
              <a:latin typeface="Tw Cen MT Condensed Extra Bold" panose="020B0803020202020204" pitchFamily="34" charset="0"/>
            </a:endParaRPr>
          </a:p>
        </p:txBody>
      </p:sp>
      <p:sp>
        <p:nvSpPr>
          <p:cNvPr id="18" name="TextBox 17"/>
          <p:cNvSpPr txBox="1"/>
          <p:nvPr/>
        </p:nvSpPr>
        <p:spPr>
          <a:xfrm>
            <a:off x="4359054" y="242927"/>
            <a:ext cx="3051252" cy="1107996"/>
          </a:xfrm>
          <a:prstGeom prst="rect">
            <a:avLst/>
          </a:prstGeom>
          <a:noFill/>
        </p:spPr>
        <p:txBody>
          <a:bodyPr wrap="square" rtlCol="0">
            <a:spAutoFit/>
          </a:bodyPr>
          <a:lstStyle/>
          <a:p>
            <a:pPr algn="ctr"/>
            <a:r>
              <a:rPr lang="en-US" sz="6600" b="1" dirty="0" smtClean="0">
                <a:ln w="28575">
                  <a:solidFill>
                    <a:schemeClr val="bg1"/>
                  </a:solidFill>
                  <a:prstDash val="solid"/>
                </a:ln>
                <a:solidFill>
                  <a:schemeClr val="accent1"/>
                </a:solidFill>
                <a:effectLst>
                  <a:outerShdw blurRad="38100" dist="38100" dir="2700000" algn="tl">
                    <a:srgbClr val="000000">
                      <a:alpha val="43137"/>
                    </a:srgbClr>
                  </a:outerShdw>
                </a:effectLst>
                <a:latin typeface="Tw Cen MT Condensed Extra Bold" panose="020B0803020202020204" pitchFamily="34" charset="0"/>
              </a:rPr>
              <a:t>REALITY</a:t>
            </a:r>
            <a:endParaRPr lang="en-US" sz="3200" b="1" dirty="0">
              <a:ln w="28575">
                <a:solidFill>
                  <a:schemeClr val="bg1"/>
                </a:solidFill>
                <a:prstDash val="solid"/>
              </a:ln>
              <a:solidFill>
                <a:schemeClr val="accent1"/>
              </a:solidFill>
              <a:effectLst>
                <a:outerShdw blurRad="38100" dist="38100" dir="2700000" algn="tl">
                  <a:srgbClr val="000000">
                    <a:alpha val="43137"/>
                  </a:srgbClr>
                </a:outerShdw>
              </a:effectLst>
              <a:latin typeface="Tw Cen MT Condensed Extra Bold" panose="020B0803020202020204" pitchFamily="34" charset="0"/>
            </a:endParaRPr>
          </a:p>
        </p:txBody>
      </p:sp>
      <p:sp>
        <p:nvSpPr>
          <p:cNvPr id="19" name="TextBox 18"/>
          <p:cNvSpPr txBox="1"/>
          <p:nvPr/>
        </p:nvSpPr>
        <p:spPr>
          <a:xfrm>
            <a:off x="3261050" y="460595"/>
            <a:ext cx="1741452" cy="769441"/>
          </a:xfrm>
          <a:prstGeom prst="rect">
            <a:avLst/>
          </a:prstGeom>
          <a:noFill/>
        </p:spPr>
        <p:txBody>
          <a:bodyPr wrap="square" rtlCol="0">
            <a:spAutoFit/>
          </a:bodyPr>
          <a:lstStyle/>
          <a:p>
            <a:pPr algn="ctr"/>
            <a:r>
              <a:rPr lang="en-US" sz="4400" b="1" dirty="0" smtClean="0">
                <a:ln w="28575">
                  <a:solidFill>
                    <a:schemeClr val="tx1"/>
                  </a:solidFill>
                  <a:prstDash val="solid"/>
                </a:ln>
                <a:solidFill>
                  <a:schemeClr val="bg1"/>
                </a:solidFill>
                <a:effectLst>
                  <a:outerShdw blurRad="38100" dist="38100" dir="2700000" algn="tl">
                    <a:srgbClr val="000000">
                      <a:alpha val="43137"/>
                    </a:srgbClr>
                  </a:outerShdw>
                </a:effectLst>
                <a:latin typeface="Tw Cen MT Condensed Extra Bold" panose="020B0803020202020204" pitchFamily="34" charset="0"/>
              </a:rPr>
              <a:t>OR</a:t>
            </a:r>
            <a:endParaRPr lang="en-US" sz="2400" b="1" dirty="0">
              <a:ln w="28575">
                <a:solidFill>
                  <a:schemeClr val="tx1"/>
                </a:solidFill>
                <a:prstDash val="solid"/>
              </a:ln>
              <a:solidFill>
                <a:schemeClr val="bg1"/>
              </a:solidFill>
              <a:effectLst>
                <a:outerShdw blurRad="38100" dist="38100" dir="2700000" algn="tl">
                  <a:srgbClr val="000000">
                    <a:alpha val="43137"/>
                  </a:srgbClr>
                </a:outerShdw>
              </a:effectLst>
              <a:latin typeface="Tw Cen MT Condensed Extra Bold" panose="020B0803020202020204" pitchFamily="34" charset="0"/>
            </a:endParaRPr>
          </a:p>
        </p:txBody>
      </p:sp>
    </p:spTree>
    <p:extLst>
      <p:ext uri="{BB962C8B-B14F-4D97-AF65-F5344CB8AC3E}">
        <p14:creationId xmlns:p14="http://schemas.microsoft.com/office/powerpoint/2010/main" val="105260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1500"/>
                            </p:stCondLst>
                            <p:childTnLst>
                              <p:par>
                                <p:cTn id="29" presetID="10" presetClass="entr" presetSubtype="0" fill="hold" grpId="3"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path" presetSubtype="0" accel="50000" decel="50000" fill="hold" grpId="2" nodeType="clickEffect">
                                  <p:stCondLst>
                                    <p:cond delay="0"/>
                                  </p:stCondLst>
                                  <p:childTnLst>
                                    <p:animMotion origin="layout" path="M -2.5E-6 7.40741E-7 L -0.25 7.40741E-7 " pathEditMode="relative" rAng="0" ptsTypes="AA">
                                      <p:cBhvr>
                                        <p:cTn id="35" dur="750" fill="hold"/>
                                        <p:tgtEl>
                                          <p:spTgt spid="5"/>
                                        </p:tgtEl>
                                        <p:attrNameLst>
                                          <p:attrName>ppt_x</p:attrName>
                                          <p:attrName>ppt_y</p:attrName>
                                        </p:attrNameLst>
                                      </p:cBhvr>
                                      <p:rCtr x="-12500" y="0"/>
                                    </p:animMotion>
                                  </p:childTnLst>
                                </p:cTn>
                              </p:par>
                              <p:par>
                                <p:cTn id="36" presetID="8" presetClass="emph" presetSubtype="0" fill="hold" grpId="0" nodeType="withEffect">
                                  <p:stCondLst>
                                    <p:cond delay="500"/>
                                  </p:stCondLst>
                                  <p:childTnLst>
                                    <p:animRot by="-5400000">
                                      <p:cBhvr>
                                        <p:cTn id="37" dur="1000" fill="hold"/>
                                        <p:tgtEl>
                                          <p:spTgt spid="5"/>
                                        </p:tgtEl>
                                        <p:attrNameLst>
                                          <p:attrName>r</p:attrName>
                                        </p:attrNameLst>
                                      </p:cBhvr>
                                    </p:animRot>
                                  </p:childTnLst>
                                </p:cTn>
                              </p:par>
                              <p:par>
                                <p:cTn id="38" presetID="42" presetClass="exit" presetSubtype="0" fill="hold" grpId="1" nodeType="withEffect">
                                  <p:stCondLst>
                                    <p:cond delay="1000"/>
                                  </p:stCondLst>
                                  <p:childTnLst>
                                    <p:animEffect transition="out" filter="fade">
                                      <p:cBhvr>
                                        <p:cTn id="39" dur="1000"/>
                                        <p:tgtEl>
                                          <p:spTgt spid="5"/>
                                        </p:tgtEl>
                                      </p:cBhvr>
                                    </p:animEffect>
                                    <p:anim calcmode="lin" valueType="num">
                                      <p:cBhvr>
                                        <p:cTn id="40" dur="1000"/>
                                        <p:tgtEl>
                                          <p:spTgt spid="5"/>
                                        </p:tgtEl>
                                        <p:attrNameLst>
                                          <p:attrName>ppt_x</p:attrName>
                                        </p:attrNameLst>
                                      </p:cBhvr>
                                      <p:tavLst>
                                        <p:tav tm="0">
                                          <p:val>
                                            <p:strVal val="ppt_x"/>
                                          </p:val>
                                        </p:tav>
                                        <p:tav tm="100000">
                                          <p:val>
                                            <p:strVal val="ppt_x"/>
                                          </p:val>
                                        </p:tav>
                                      </p:tavLst>
                                    </p:anim>
                                    <p:anim calcmode="lin" valueType="num">
                                      <p:cBhvr>
                                        <p:cTn id="41" dur="1000"/>
                                        <p:tgtEl>
                                          <p:spTgt spid="5"/>
                                        </p:tgtEl>
                                        <p:attrNameLst>
                                          <p:attrName>ppt_y</p:attrName>
                                        </p:attrNameLst>
                                      </p:cBhvr>
                                      <p:tavLst>
                                        <p:tav tm="0">
                                          <p:val>
                                            <p:strVal val="ppt_y"/>
                                          </p:val>
                                        </p:tav>
                                        <p:tav tm="100000">
                                          <p:val>
                                            <p:strVal val="ppt_y+.1"/>
                                          </p:val>
                                        </p:tav>
                                      </p:tavLst>
                                    </p:anim>
                                    <p:set>
                                      <p:cBhvr>
                                        <p:cTn id="42" dur="1" fill="hold">
                                          <p:stCondLst>
                                            <p:cond delay="999"/>
                                          </p:stCondLst>
                                        </p:cTn>
                                        <p:tgtEl>
                                          <p:spTgt spid="5"/>
                                        </p:tgtEl>
                                        <p:attrNameLst>
                                          <p:attrName>style.visibility</p:attrName>
                                        </p:attrNameLst>
                                      </p:cBhvr>
                                      <p:to>
                                        <p:strVal val="hidden"/>
                                      </p:to>
                                    </p:set>
                                  </p:childTnLst>
                                </p:cTn>
                              </p:par>
                            </p:childTnLst>
                          </p:cTn>
                        </p:par>
                        <p:par>
                          <p:cTn id="43" fill="hold">
                            <p:stCondLst>
                              <p:cond delay="2000"/>
                            </p:stCondLst>
                            <p:childTnLst>
                              <p:par>
                                <p:cTn id="44" presetID="26" presetClass="emph" presetSubtype="0" fill="hold" nodeType="after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cTn>
                              </p:par>
                              <p:par>
                                <p:cTn id="47" presetID="26" presetClass="emph" presetSubtype="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4" grpId="0"/>
      <p:bldP spid="4" grpId="1"/>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733695" y="1791234"/>
            <a:ext cx="5990067" cy="1089529"/>
          </a:xfrm>
          <a:prstGeom prst="rect">
            <a:avLst/>
          </a:prstGeom>
          <a:noFill/>
        </p:spPr>
        <p:txBody>
          <a:bodyPr wrap="square" rtlCol="0">
            <a:spAutoFit/>
          </a:bodyPr>
          <a:lstStyle/>
          <a:p>
            <a:pPr algn="ctr">
              <a:lnSpc>
                <a:spcPct val="90000"/>
              </a:lnSpc>
            </a:pPr>
            <a:r>
              <a:rPr lang="en-US" sz="3600" b="1" dirty="0">
                <a:solidFill>
                  <a:schemeClr val="accent6"/>
                </a:solidFill>
                <a:effectLst>
                  <a:glow rad="101600">
                    <a:schemeClr val="tx1">
                      <a:alpha val="60000"/>
                    </a:schemeClr>
                  </a:glow>
                </a:effectLst>
              </a:rPr>
              <a:t>Communication is one-sided and controlled by the speaker. </a:t>
            </a:r>
          </a:p>
        </p:txBody>
      </p:sp>
      <p:grpSp>
        <p:nvGrpSpPr>
          <p:cNvPr id="11" name="Group 10"/>
          <p:cNvGrpSpPr/>
          <p:nvPr/>
        </p:nvGrpSpPr>
        <p:grpSpPr>
          <a:xfrm>
            <a:off x="899052" y="3794745"/>
            <a:ext cx="2963566" cy="1956801"/>
            <a:chOff x="800440" y="3488765"/>
            <a:chExt cx="2963566" cy="1956801"/>
          </a:xfrm>
        </p:grpSpPr>
        <p:sp>
          <p:nvSpPr>
            <p:cNvPr id="7" name="Freeform 6"/>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8" name="Rounded Rectangle 7"/>
            <p:cNvSpPr/>
            <p:nvPr/>
          </p:nvSpPr>
          <p:spPr>
            <a:xfrm>
              <a:off x="800440" y="3498850"/>
              <a:ext cx="2963566" cy="425450"/>
            </a:xfrm>
            <a:prstGeom prst="roundRect">
              <a:avLst>
                <a:gd name="adj" fmla="val 45772"/>
              </a:avLst>
            </a:prstGeom>
            <a:solidFill>
              <a:srgbClr val="7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9" name="Oval 8"/>
            <p:cNvSpPr/>
            <p:nvPr/>
          </p:nvSpPr>
          <p:spPr>
            <a:xfrm>
              <a:off x="1646257" y="3639670"/>
              <a:ext cx="1271931" cy="11385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722571" y="3488765"/>
              <a:ext cx="1119302" cy="1446550"/>
            </a:xfrm>
            <a:prstGeom prst="rect">
              <a:avLst/>
            </a:prstGeom>
            <a:noFill/>
          </p:spPr>
          <p:txBody>
            <a:bodyPr wrap="square" rtlCol="0">
              <a:spAutoFit/>
            </a:bodyPr>
            <a:lstStyle/>
            <a:p>
              <a:pPr algn="ctr"/>
              <a:r>
                <a:rPr lang="en-US" sz="8800" b="1" dirty="0" smtClean="0">
                  <a:solidFill>
                    <a:srgbClr val="C00000"/>
                  </a:solidFill>
                </a:rPr>
                <a:t>M</a:t>
              </a:r>
              <a:endParaRPr lang="en-US" sz="8800" b="1" dirty="0">
                <a:solidFill>
                  <a:srgbClr val="C00000"/>
                </a:solidFill>
              </a:endParaRPr>
            </a:p>
          </p:txBody>
        </p:sp>
      </p:grpSp>
      <p:grpSp>
        <p:nvGrpSpPr>
          <p:cNvPr id="13" name="Group 12"/>
          <p:cNvGrpSpPr/>
          <p:nvPr/>
        </p:nvGrpSpPr>
        <p:grpSpPr>
          <a:xfrm>
            <a:off x="5300722" y="3804830"/>
            <a:ext cx="2963566" cy="1946716"/>
            <a:chOff x="800440" y="3498850"/>
            <a:chExt cx="2963566" cy="1946716"/>
          </a:xfrm>
        </p:grpSpPr>
        <p:sp>
          <p:nvSpPr>
            <p:cNvPr id="14" name="Freeform 13"/>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15" name="Rounded Rectangle 14"/>
            <p:cNvSpPr/>
            <p:nvPr/>
          </p:nvSpPr>
          <p:spPr>
            <a:xfrm>
              <a:off x="800440" y="3498850"/>
              <a:ext cx="2963566" cy="425450"/>
            </a:xfrm>
            <a:prstGeom prst="roundRect">
              <a:avLst>
                <a:gd name="adj" fmla="val 45772"/>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16" name="Oval 15"/>
            <p:cNvSpPr/>
            <p:nvPr/>
          </p:nvSpPr>
          <p:spPr>
            <a:xfrm>
              <a:off x="1646257" y="3639670"/>
              <a:ext cx="1271931" cy="11385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722571" y="3501465"/>
              <a:ext cx="1119302" cy="1446550"/>
            </a:xfrm>
            <a:prstGeom prst="rect">
              <a:avLst/>
            </a:prstGeom>
            <a:noFill/>
          </p:spPr>
          <p:txBody>
            <a:bodyPr wrap="square" rtlCol="0">
              <a:spAutoFit/>
            </a:bodyPr>
            <a:lstStyle/>
            <a:p>
              <a:pPr algn="ctr"/>
              <a:r>
                <a:rPr lang="en-US" sz="8800" b="1" dirty="0">
                  <a:solidFill>
                    <a:schemeClr val="accent1"/>
                  </a:solidFill>
                </a:rPr>
                <a:t>R</a:t>
              </a:r>
            </a:p>
          </p:txBody>
        </p:sp>
      </p:grpSp>
      <p:sp>
        <p:nvSpPr>
          <p:cNvPr id="4" name="TextBox 3"/>
          <p:cNvSpPr txBox="1"/>
          <p:nvPr/>
        </p:nvSpPr>
        <p:spPr>
          <a:xfrm>
            <a:off x="1733695" y="256679"/>
            <a:ext cx="2052533" cy="1107996"/>
          </a:xfrm>
          <a:prstGeom prst="rect">
            <a:avLst/>
          </a:prstGeom>
          <a:noFill/>
        </p:spPr>
        <p:txBody>
          <a:bodyPr wrap="square" rtlCol="0">
            <a:spAutoFit/>
          </a:bodyPr>
          <a:lstStyle/>
          <a:p>
            <a:pPr algn="ctr"/>
            <a:r>
              <a:rPr lang="en-US" sz="6600" b="1" dirty="0" smtClean="0">
                <a:ln w="28575">
                  <a:solidFill>
                    <a:schemeClr val="bg1"/>
                  </a:solidFill>
                  <a:prstDash val="solid"/>
                </a:ln>
                <a:solidFill>
                  <a:srgbClr val="C00000"/>
                </a:solidFill>
                <a:effectLst>
                  <a:outerShdw blurRad="38100" dist="38100" dir="2700000" algn="tl">
                    <a:srgbClr val="000000">
                      <a:alpha val="43137"/>
                    </a:srgbClr>
                  </a:outerShdw>
                </a:effectLst>
                <a:latin typeface="Tw Cen MT Condensed Extra Bold" panose="020B0803020202020204" pitchFamily="34" charset="0"/>
              </a:rPr>
              <a:t>MYTH</a:t>
            </a:r>
            <a:endParaRPr lang="en-US" sz="3200" b="1" dirty="0">
              <a:ln w="28575">
                <a:solidFill>
                  <a:schemeClr val="bg1"/>
                </a:solidFill>
                <a:prstDash val="solid"/>
              </a:ln>
              <a:solidFill>
                <a:srgbClr val="C00000"/>
              </a:solidFill>
              <a:effectLst>
                <a:outerShdw blurRad="38100" dist="38100" dir="2700000" algn="tl">
                  <a:srgbClr val="000000">
                    <a:alpha val="43137"/>
                  </a:srgbClr>
                </a:outerShdw>
              </a:effectLst>
              <a:latin typeface="Tw Cen MT Condensed Extra Bold" panose="020B0803020202020204" pitchFamily="34" charset="0"/>
            </a:endParaRPr>
          </a:p>
        </p:txBody>
      </p:sp>
      <p:sp>
        <p:nvSpPr>
          <p:cNvPr id="18" name="TextBox 17"/>
          <p:cNvSpPr txBox="1"/>
          <p:nvPr/>
        </p:nvSpPr>
        <p:spPr>
          <a:xfrm>
            <a:off x="4359054" y="242927"/>
            <a:ext cx="3051252" cy="1107996"/>
          </a:xfrm>
          <a:prstGeom prst="rect">
            <a:avLst/>
          </a:prstGeom>
          <a:noFill/>
        </p:spPr>
        <p:txBody>
          <a:bodyPr wrap="square" rtlCol="0">
            <a:spAutoFit/>
          </a:bodyPr>
          <a:lstStyle/>
          <a:p>
            <a:pPr algn="ctr"/>
            <a:r>
              <a:rPr lang="en-US" sz="6600" b="1" dirty="0" smtClean="0">
                <a:ln w="28575">
                  <a:solidFill>
                    <a:schemeClr val="bg1"/>
                  </a:solidFill>
                  <a:prstDash val="solid"/>
                </a:ln>
                <a:solidFill>
                  <a:schemeClr val="accent1"/>
                </a:solidFill>
                <a:effectLst>
                  <a:outerShdw blurRad="38100" dist="38100" dir="2700000" algn="tl">
                    <a:srgbClr val="000000">
                      <a:alpha val="43137"/>
                    </a:srgbClr>
                  </a:outerShdw>
                </a:effectLst>
                <a:latin typeface="Tw Cen MT Condensed Extra Bold" panose="020B0803020202020204" pitchFamily="34" charset="0"/>
              </a:rPr>
              <a:t>REALITY</a:t>
            </a:r>
            <a:endParaRPr lang="en-US" sz="3200" b="1" dirty="0">
              <a:ln w="28575">
                <a:solidFill>
                  <a:schemeClr val="bg1"/>
                </a:solidFill>
                <a:prstDash val="solid"/>
              </a:ln>
              <a:solidFill>
                <a:schemeClr val="accent1"/>
              </a:solidFill>
              <a:effectLst>
                <a:outerShdw blurRad="38100" dist="38100" dir="2700000" algn="tl">
                  <a:srgbClr val="000000">
                    <a:alpha val="43137"/>
                  </a:srgbClr>
                </a:outerShdw>
              </a:effectLst>
              <a:latin typeface="Tw Cen MT Condensed Extra Bold" panose="020B0803020202020204" pitchFamily="34" charset="0"/>
            </a:endParaRPr>
          </a:p>
        </p:txBody>
      </p:sp>
      <p:sp>
        <p:nvSpPr>
          <p:cNvPr id="19" name="TextBox 18"/>
          <p:cNvSpPr txBox="1"/>
          <p:nvPr/>
        </p:nvSpPr>
        <p:spPr>
          <a:xfrm>
            <a:off x="3281917" y="460595"/>
            <a:ext cx="1741452" cy="769441"/>
          </a:xfrm>
          <a:prstGeom prst="rect">
            <a:avLst/>
          </a:prstGeom>
          <a:noFill/>
        </p:spPr>
        <p:txBody>
          <a:bodyPr wrap="square" rtlCol="0">
            <a:spAutoFit/>
          </a:bodyPr>
          <a:lstStyle/>
          <a:p>
            <a:pPr algn="ctr"/>
            <a:r>
              <a:rPr lang="en-US" sz="4400" b="1" dirty="0" smtClean="0">
                <a:ln w="28575">
                  <a:solidFill>
                    <a:schemeClr val="tx1"/>
                  </a:solidFill>
                  <a:prstDash val="solid"/>
                </a:ln>
                <a:solidFill>
                  <a:schemeClr val="bg1"/>
                </a:solidFill>
                <a:effectLst>
                  <a:outerShdw blurRad="38100" dist="38100" dir="2700000" algn="tl">
                    <a:srgbClr val="000000">
                      <a:alpha val="43137"/>
                    </a:srgbClr>
                  </a:outerShdw>
                </a:effectLst>
                <a:latin typeface="Tw Cen MT Condensed Extra Bold" panose="020B0803020202020204" pitchFamily="34" charset="0"/>
              </a:rPr>
              <a:t>OR</a:t>
            </a:r>
            <a:endParaRPr lang="en-US" sz="2400" b="1" dirty="0">
              <a:ln w="28575">
                <a:solidFill>
                  <a:schemeClr val="tx1"/>
                </a:solidFill>
                <a:prstDash val="solid"/>
              </a:ln>
              <a:solidFill>
                <a:schemeClr val="bg1"/>
              </a:solidFill>
              <a:effectLst>
                <a:outerShdw blurRad="38100" dist="38100" dir="2700000" algn="tl">
                  <a:srgbClr val="000000">
                    <a:alpha val="43137"/>
                  </a:srgbClr>
                </a:outerShdw>
              </a:effectLst>
              <a:latin typeface="Tw Cen MT Condensed Extra Bold" panose="020B0803020202020204" pitchFamily="34" charset="0"/>
            </a:endParaRPr>
          </a:p>
        </p:txBody>
      </p:sp>
    </p:spTree>
    <p:extLst>
      <p:ext uri="{BB962C8B-B14F-4D97-AF65-F5344CB8AC3E}">
        <p14:creationId xmlns:p14="http://schemas.microsoft.com/office/powerpoint/2010/main" val="490570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500" fill="hold"/>
                                        <p:tgtEl>
                                          <p:spTgt spid="19"/>
                                        </p:tgtEl>
                                        <p:attrNameLst>
                                          <p:attrName>ppt_w</p:attrName>
                                        </p:attrNameLst>
                                      </p:cBhvr>
                                      <p:tavLst>
                                        <p:tav tm="0">
                                          <p:val>
                                            <p:fltVal val="0"/>
                                          </p:val>
                                        </p:tav>
                                        <p:tav tm="100000">
                                          <p:val>
                                            <p:strVal val="#ppt_w"/>
                                          </p:val>
                                        </p:tav>
                                      </p:tavLst>
                                    </p:anim>
                                    <p:anim calcmode="lin" valueType="num">
                                      <p:cBhvr>
                                        <p:cTn id="17" dur="500" fill="hold"/>
                                        <p:tgtEl>
                                          <p:spTgt spid="19"/>
                                        </p:tgtEl>
                                        <p:attrNameLst>
                                          <p:attrName>ppt_h</p:attrName>
                                        </p:attrNameLst>
                                      </p:cBhvr>
                                      <p:tavLst>
                                        <p:tav tm="0">
                                          <p:val>
                                            <p:fltVal val="0"/>
                                          </p:val>
                                        </p:tav>
                                        <p:tav tm="100000">
                                          <p:val>
                                            <p:strVal val="#ppt_h"/>
                                          </p:val>
                                        </p:tav>
                                      </p:tavLst>
                                    </p:anim>
                                    <p:animEffect transition="in" filter="fade">
                                      <p:cBhvr>
                                        <p:cTn id="18" dur="500"/>
                                        <p:tgtEl>
                                          <p:spTgt spid="19"/>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par>
                          <p:cTn id="28" fill="hold">
                            <p:stCondLst>
                              <p:cond delay="1500"/>
                            </p:stCondLst>
                            <p:childTnLst>
                              <p:par>
                                <p:cTn id="29" presetID="10" presetClass="entr" presetSubtype="0" fill="hold" grpId="3"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5" presetClass="path" presetSubtype="0" accel="50000" decel="50000" fill="hold" grpId="2" nodeType="clickEffect">
                                  <p:stCondLst>
                                    <p:cond delay="0"/>
                                  </p:stCondLst>
                                  <p:childTnLst>
                                    <p:animMotion origin="layout" path="M -3.88889E-6 7.40741E-7 L -0.25 7.40741E-7 " pathEditMode="relative" rAng="0" ptsTypes="AA">
                                      <p:cBhvr>
                                        <p:cTn id="35" dur="750" fill="hold"/>
                                        <p:tgtEl>
                                          <p:spTgt spid="5"/>
                                        </p:tgtEl>
                                        <p:attrNameLst>
                                          <p:attrName>ppt_x</p:attrName>
                                          <p:attrName>ppt_y</p:attrName>
                                        </p:attrNameLst>
                                      </p:cBhvr>
                                      <p:rCtr x="-12500" y="0"/>
                                    </p:animMotion>
                                  </p:childTnLst>
                                </p:cTn>
                              </p:par>
                              <p:par>
                                <p:cTn id="36" presetID="8" presetClass="emph" presetSubtype="0" fill="hold" grpId="0" nodeType="withEffect">
                                  <p:stCondLst>
                                    <p:cond delay="500"/>
                                  </p:stCondLst>
                                  <p:childTnLst>
                                    <p:animRot by="-5400000">
                                      <p:cBhvr>
                                        <p:cTn id="37" dur="1000" fill="hold"/>
                                        <p:tgtEl>
                                          <p:spTgt spid="5"/>
                                        </p:tgtEl>
                                        <p:attrNameLst>
                                          <p:attrName>r</p:attrName>
                                        </p:attrNameLst>
                                      </p:cBhvr>
                                    </p:animRot>
                                  </p:childTnLst>
                                </p:cTn>
                              </p:par>
                              <p:par>
                                <p:cTn id="38" presetID="42" presetClass="exit" presetSubtype="0" fill="hold" grpId="1" nodeType="withEffect">
                                  <p:stCondLst>
                                    <p:cond delay="1000"/>
                                  </p:stCondLst>
                                  <p:childTnLst>
                                    <p:animEffect transition="out" filter="fade">
                                      <p:cBhvr>
                                        <p:cTn id="39" dur="1000"/>
                                        <p:tgtEl>
                                          <p:spTgt spid="5"/>
                                        </p:tgtEl>
                                      </p:cBhvr>
                                    </p:animEffect>
                                    <p:anim calcmode="lin" valueType="num">
                                      <p:cBhvr>
                                        <p:cTn id="40" dur="1000"/>
                                        <p:tgtEl>
                                          <p:spTgt spid="5"/>
                                        </p:tgtEl>
                                        <p:attrNameLst>
                                          <p:attrName>ppt_x</p:attrName>
                                        </p:attrNameLst>
                                      </p:cBhvr>
                                      <p:tavLst>
                                        <p:tav tm="0">
                                          <p:val>
                                            <p:strVal val="ppt_x"/>
                                          </p:val>
                                        </p:tav>
                                        <p:tav tm="100000">
                                          <p:val>
                                            <p:strVal val="ppt_x"/>
                                          </p:val>
                                        </p:tav>
                                      </p:tavLst>
                                    </p:anim>
                                    <p:anim calcmode="lin" valueType="num">
                                      <p:cBhvr>
                                        <p:cTn id="41" dur="1000"/>
                                        <p:tgtEl>
                                          <p:spTgt spid="5"/>
                                        </p:tgtEl>
                                        <p:attrNameLst>
                                          <p:attrName>ppt_y</p:attrName>
                                        </p:attrNameLst>
                                      </p:cBhvr>
                                      <p:tavLst>
                                        <p:tav tm="0">
                                          <p:val>
                                            <p:strVal val="ppt_y"/>
                                          </p:val>
                                        </p:tav>
                                        <p:tav tm="100000">
                                          <p:val>
                                            <p:strVal val="ppt_y+.1"/>
                                          </p:val>
                                        </p:tav>
                                      </p:tavLst>
                                    </p:anim>
                                    <p:set>
                                      <p:cBhvr>
                                        <p:cTn id="42" dur="1" fill="hold">
                                          <p:stCondLst>
                                            <p:cond delay="999"/>
                                          </p:stCondLst>
                                        </p:cTn>
                                        <p:tgtEl>
                                          <p:spTgt spid="5"/>
                                        </p:tgtEl>
                                        <p:attrNameLst>
                                          <p:attrName>style.visibility</p:attrName>
                                        </p:attrNameLst>
                                      </p:cBhvr>
                                      <p:to>
                                        <p:strVal val="hidden"/>
                                      </p:to>
                                    </p:set>
                                  </p:childTnLst>
                                </p:cTn>
                              </p:par>
                            </p:childTnLst>
                          </p:cTn>
                        </p:par>
                        <p:par>
                          <p:cTn id="43" fill="hold">
                            <p:stCondLst>
                              <p:cond delay="2000"/>
                            </p:stCondLst>
                            <p:childTnLst>
                              <p:par>
                                <p:cTn id="44" presetID="26" presetClass="emph" presetSubtype="0" fill="hold" nodeType="afterEffect">
                                  <p:stCondLst>
                                    <p:cond delay="0"/>
                                  </p:stCondLst>
                                  <p:childTnLst>
                                    <p:animEffect transition="out" filter="fade">
                                      <p:cBhvr>
                                        <p:cTn id="45" dur="500" tmFilter="0, 0; .2, .5; .8, .5; 1, 0"/>
                                        <p:tgtEl>
                                          <p:spTgt spid="11"/>
                                        </p:tgtEl>
                                      </p:cBhvr>
                                    </p:animEffect>
                                    <p:animScale>
                                      <p:cBhvr>
                                        <p:cTn id="46" dur="250" autoRev="1" fill="hold"/>
                                        <p:tgtEl>
                                          <p:spTgt spid="11"/>
                                        </p:tgtEl>
                                      </p:cBhvr>
                                      <p:by x="105000" y="105000"/>
                                    </p:animScale>
                                  </p:childTnLst>
                                </p:cTn>
                              </p:par>
                              <p:par>
                                <p:cTn id="47" presetID="26" presetClass="emph" presetSubtype="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5" grpId="3"/>
      <p:bldP spid="4" grpId="0"/>
      <p:bldP spid="4" grpId="1"/>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418727" y="1856344"/>
            <a:ext cx="6306546" cy="1588127"/>
          </a:xfrm>
          <a:prstGeom prst="rect">
            <a:avLst/>
          </a:prstGeom>
          <a:noFill/>
        </p:spPr>
        <p:txBody>
          <a:bodyPr wrap="square" rtlCol="0">
            <a:spAutoFit/>
          </a:bodyPr>
          <a:lstStyle/>
          <a:p>
            <a:pPr algn="ctr">
              <a:lnSpc>
                <a:spcPct val="90000"/>
              </a:lnSpc>
            </a:pPr>
            <a:r>
              <a:rPr lang="en-US" sz="3600" b="1" dirty="0" smtClean="0">
                <a:solidFill>
                  <a:schemeClr val="accent6"/>
                </a:solidFill>
                <a:effectLst>
                  <a:glow rad="101600">
                    <a:schemeClr val="tx1">
                      <a:alpha val="60000"/>
                    </a:schemeClr>
                  </a:glow>
                </a:effectLst>
              </a:rPr>
              <a:t>Communication is an unconscious process and it goes on at every moment of time!</a:t>
            </a:r>
            <a:endParaRPr lang="en-US" sz="3600" b="1" dirty="0">
              <a:solidFill>
                <a:schemeClr val="accent6"/>
              </a:solidFill>
              <a:effectLst>
                <a:glow rad="101600">
                  <a:schemeClr val="tx1">
                    <a:alpha val="60000"/>
                  </a:schemeClr>
                </a:glow>
              </a:effectLst>
            </a:endParaRPr>
          </a:p>
        </p:txBody>
      </p:sp>
      <p:grpSp>
        <p:nvGrpSpPr>
          <p:cNvPr id="11" name="Group 10"/>
          <p:cNvGrpSpPr/>
          <p:nvPr/>
        </p:nvGrpSpPr>
        <p:grpSpPr>
          <a:xfrm>
            <a:off x="899052" y="3794745"/>
            <a:ext cx="2963566" cy="1956801"/>
            <a:chOff x="800440" y="3488765"/>
            <a:chExt cx="2963566" cy="1956801"/>
          </a:xfrm>
        </p:grpSpPr>
        <p:sp>
          <p:nvSpPr>
            <p:cNvPr id="7" name="Freeform 6"/>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4"/>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8" name="Rounded Rectangle 7"/>
            <p:cNvSpPr/>
            <p:nvPr/>
          </p:nvSpPr>
          <p:spPr>
            <a:xfrm>
              <a:off x="800440" y="3498850"/>
              <a:ext cx="2963566" cy="425450"/>
            </a:xfrm>
            <a:prstGeom prst="roundRect">
              <a:avLst>
                <a:gd name="adj" fmla="val 45772"/>
              </a:avLst>
            </a:prstGeom>
            <a:solidFill>
              <a:srgbClr val="7A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9" name="Oval 8"/>
            <p:cNvSpPr/>
            <p:nvPr/>
          </p:nvSpPr>
          <p:spPr>
            <a:xfrm>
              <a:off x="1646257" y="3639670"/>
              <a:ext cx="1271931" cy="11385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1722571" y="3488765"/>
              <a:ext cx="1119302" cy="1446550"/>
            </a:xfrm>
            <a:prstGeom prst="rect">
              <a:avLst/>
            </a:prstGeom>
            <a:noFill/>
          </p:spPr>
          <p:txBody>
            <a:bodyPr wrap="square" rtlCol="0">
              <a:spAutoFit/>
            </a:bodyPr>
            <a:lstStyle/>
            <a:p>
              <a:pPr algn="ctr"/>
              <a:r>
                <a:rPr lang="en-US" sz="8800" b="1" dirty="0" smtClean="0">
                  <a:solidFill>
                    <a:srgbClr val="C00000"/>
                  </a:solidFill>
                </a:rPr>
                <a:t>M</a:t>
              </a:r>
              <a:endParaRPr lang="en-US" sz="8800" b="1" dirty="0">
                <a:solidFill>
                  <a:srgbClr val="C00000"/>
                </a:solidFill>
              </a:endParaRPr>
            </a:p>
          </p:txBody>
        </p:sp>
      </p:grpSp>
      <p:sp>
        <p:nvSpPr>
          <p:cNvPr id="12" name="Title 11"/>
          <p:cNvSpPr>
            <a:spLocks noGrp="1"/>
          </p:cNvSpPr>
          <p:nvPr>
            <p:ph type="title"/>
          </p:nvPr>
        </p:nvSpPr>
        <p:spPr/>
        <p:txBody>
          <a:bodyPr/>
          <a:lstStyle/>
          <a:p>
            <a:endParaRPr lang="en-US"/>
          </a:p>
        </p:txBody>
      </p:sp>
      <p:sp>
        <p:nvSpPr>
          <p:cNvPr id="19" name="TextBox 18"/>
          <p:cNvSpPr txBox="1"/>
          <p:nvPr/>
        </p:nvSpPr>
        <p:spPr>
          <a:xfrm>
            <a:off x="1733695" y="256679"/>
            <a:ext cx="2052533" cy="1107996"/>
          </a:xfrm>
          <a:prstGeom prst="rect">
            <a:avLst/>
          </a:prstGeom>
          <a:noFill/>
        </p:spPr>
        <p:txBody>
          <a:bodyPr wrap="square" rtlCol="0">
            <a:spAutoFit/>
          </a:bodyPr>
          <a:lstStyle/>
          <a:p>
            <a:pPr algn="ctr"/>
            <a:r>
              <a:rPr lang="en-US" sz="6600" b="1" dirty="0" smtClean="0">
                <a:ln w="28575">
                  <a:solidFill>
                    <a:schemeClr val="bg1"/>
                  </a:solidFill>
                  <a:prstDash val="solid"/>
                </a:ln>
                <a:solidFill>
                  <a:srgbClr val="C00000"/>
                </a:solidFill>
                <a:effectLst>
                  <a:outerShdw blurRad="38100" dist="38100" dir="2700000" algn="tl">
                    <a:srgbClr val="000000">
                      <a:alpha val="43137"/>
                    </a:srgbClr>
                  </a:outerShdw>
                </a:effectLst>
                <a:latin typeface="Tw Cen MT Condensed Extra Bold" panose="020B0803020202020204" pitchFamily="34" charset="0"/>
              </a:rPr>
              <a:t>MYTH</a:t>
            </a:r>
            <a:endParaRPr lang="en-US" sz="3200" b="1" dirty="0">
              <a:ln w="28575">
                <a:solidFill>
                  <a:schemeClr val="bg1"/>
                </a:solidFill>
                <a:prstDash val="solid"/>
              </a:ln>
              <a:solidFill>
                <a:srgbClr val="C00000"/>
              </a:solidFill>
              <a:effectLst>
                <a:outerShdw blurRad="38100" dist="38100" dir="2700000" algn="tl">
                  <a:srgbClr val="000000">
                    <a:alpha val="43137"/>
                  </a:srgbClr>
                </a:outerShdw>
              </a:effectLst>
              <a:latin typeface="Tw Cen MT Condensed Extra Bold" panose="020B0803020202020204" pitchFamily="34" charset="0"/>
            </a:endParaRPr>
          </a:p>
        </p:txBody>
      </p:sp>
      <p:sp>
        <p:nvSpPr>
          <p:cNvPr id="20" name="TextBox 19"/>
          <p:cNvSpPr txBox="1"/>
          <p:nvPr/>
        </p:nvSpPr>
        <p:spPr>
          <a:xfrm>
            <a:off x="4359054" y="242927"/>
            <a:ext cx="3051252" cy="1107996"/>
          </a:xfrm>
          <a:prstGeom prst="rect">
            <a:avLst/>
          </a:prstGeom>
          <a:noFill/>
        </p:spPr>
        <p:txBody>
          <a:bodyPr wrap="square" rtlCol="0">
            <a:spAutoFit/>
          </a:bodyPr>
          <a:lstStyle/>
          <a:p>
            <a:pPr algn="ctr"/>
            <a:r>
              <a:rPr lang="en-US" sz="6600" b="1" dirty="0" smtClean="0">
                <a:ln w="28575">
                  <a:solidFill>
                    <a:schemeClr val="bg1"/>
                  </a:solidFill>
                  <a:prstDash val="solid"/>
                </a:ln>
                <a:solidFill>
                  <a:schemeClr val="accent1"/>
                </a:solidFill>
                <a:effectLst>
                  <a:outerShdw blurRad="38100" dist="38100" dir="2700000" algn="tl">
                    <a:srgbClr val="000000">
                      <a:alpha val="43137"/>
                    </a:srgbClr>
                  </a:outerShdw>
                </a:effectLst>
                <a:latin typeface="Tw Cen MT Condensed Extra Bold" panose="020B0803020202020204" pitchFamily="34" charset="0"/>
              </a:rPr>
              <a:t>REALITY</a:t>
            </a:r>
            <a:endParaRPr lang="en-US" sz="3200" b="1" dirty="0">
              <a:ln w="28575">
                <a:solidFill>
                  <a:schemeClr val="bg1"/>
                </a:solidFill>
                <a:prstDash val="solid"/>
              </a:ln>
              <a:solidFill>
                <a:schemeClr val="accent1"/>
              </a:solidFill>
              <a:effectLst>
                <a:outerShdw blurRad="38100" dist="38100" dir="2700000" algn="tl">
                  <a:srgbClr val="000000">
                    <a:alpha val="43137"/>
                  </a:srgbClr>
                </a:outerShdw>
              </a:effectLst>
              <a:latin typeface="Tw Cen MT Condensed Extra Bold" panose="020B0803020202020204" pitchFamily="34" charset="0"/>
            </a:endParaRPr>
          </a:p>
        </p:txBody>
      </p:sp>
      <p:sp>
        <p:nvSpPr>
          <p:cNvPr id="21" name="TextBox 20"/>
          <p:cNvSpPr txBox="1"/>
          <p:nvPr/>
        </p:nvSpPr>
        <p:spPr>
          <a:xfrm>
            <a:off x="3264984" y="460595"/>
            <a:ext cx="1741452" cy="769441"/>
          </a:xfrm>
          <a:prstGeom prst="rect">
            <a:avLst/>
          </a:prstGeom>
          <a:noFill/>
        </p:spPr>
        <p:txBody>
          <a:bodyPr wrap="square" rtlCol="0">
            <a:spAutoFit/>
          </a:bodyPr>
          <a:lstStyle/>
          <a:p>
            <a:pPr algn="ctr"/>
            <a:r>
              <a:rPr lang="en-US" sz="4400" b="1" dirty="0" smtClean="0">
                <a:ln w="28575">
                  <a:solidFill>
                    <a:schemeClr val="tx1"/>
                  </a:solidFill>
                  <a:prstDash val="solid"/>
                </a:ln>
                <a:solidFill>
                  <a:schemeClr val="bg1"/>
                </a:solidFill>
                <a:effectLst>
                  <a:outerShdw blurRad="38100" dist="38100" dir="2700000" algn="tl">
                    <a:srgbClr val="000000">
                      <a:alpha val="43137"/>
                    </a:srgbClr>
                  </a:outerShdw>
                </a:effectLst>
                <a:latin typeface="Tw Cen MT Condensed Extra Bold" panose="020B0803020202020204" pitchFamily="34" charset="0"/>
              </a:rPr>
              <a:t>OR</a:t>
            </a:r>
            <a:endParaRPr lang="en-US" sz="2400" b="1" dirty="0">
              <a:ln w="28575">
                <a:solidFill>
                  <a:schemeClr val="tx1"/>
                </a:solidFill>
                <a:prstDash val="solid"/>
              </a:ln>
              <a:solidFill>
                <a:schemeClr val="bg1"/>
              </a:solidFill>
              <a:effectLst>
                <a:outerShdw blurRad="38100" dist="38100" dir="2700000" algn="tl">
                  <a:srgbClr val="000000">
                    <a:alpha val="43137"/>
                  </a:srgbClr>
                </a:outerShdw>
              </a:effectLst>
              <a:latin typeface="Tw Cen MT Condensed Extra Bold" panose="020B0803020202020204" pitchFamily="34" charset="0"/>
            </a:endParaRPr>
          </a:p>
        </p:txBody>
      </p:sp>
      <p:sp>
        <p:nvSpPr>
          <p:cNvPr id="18" name="Rectangle 17"/>
          <p:cNvSpPr/>
          <p:nvPr/>
        </p:nvSpPr>
        <p:spPr>
          <a:xfrm>
            <a:off x="6146539" y="4401465"/>
            <a:ext cx="1578734" cy="19066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3" name="Group 12"/>
          <p:cNvGrpSpPr/>
          <p:nvPr/>
        </p:nvGrpSpPr>
        <p:grpSpPr>
          <a:xfrm>
            <a:off x="5300722" y="3804830"/>
            <a:ext cx="2963566" cy="1946716"/>
            <a:chOff x="800440" y="3498850"/>
            <a:chExt cx="2963566" cy="1946716"/>
          </a:xfrm>
        </p:grpSpPr>
        <p:sp>
          <p:nvSpPr>
            <p:cNvPr id="14" name="Freeform 13"/>
            <p:cNvSpPr/>
            <p:nvPr/>
          </p:nvSpPr>
          <p:spPr>
            <a:xfrm>
              <a:off x="800440" y="3883025"/>
              <a:ext cx="2963566" cy="1562541"/>
            </a:xfrm>
            <a:custGeom>
              <a:avLst/>
              <a:gdLst>
                <a:gd name="connsiteX0" fmla="*/ 3175 w 2797175"/>
                <a:gd name="connsiteY0" fmla="*/ 0 h 1562100"/>
                <a:gd name="connsiteX1" fmla="*/ 0 w 2797175"/>
                <a:gd name="connsiteY1" fmla="*/ 1222375 h 1562100"/>
                <a:gd name="connsiteX2" fmla="*/ 1387475 w 2797175"/>
                <a:gd name="connsiteY2" fmla="*/ 1562100 h 1562100"/>
                <a:gd name="connsiteX3" fmla="*/ 2797175 w 2797175"/>
                <a:gd name="connsiteY3" fmla="*/ 1149350 h 1562100"/>
                <a:gd name="connsiteX4" fmla="*/ 2746375 w 2797175"/>
                <a:gd name="connsiteY4" fmla="*/ 0 h 1562100"/>
                <a:gd name="connsiteX5" fmla="*/ 3175 w 2797175"/>
                <a:gd name="connsiteY5" fmla="*/ 0 h 1562100"/>
                <a:gd name="connsiteX0" fmla="*/ 67386 w 2861386"/>
                <a:gd name="connsiteY0" fmla="*/ 0 h 1562100"/>
                <a:gd name="connsiteX1" fmla="*/ 64211 w 2861386"/>
                <a:gd name="connsiteY1" fmla="*/ 1222375 h 1562100"/>
                <a:gd name="connsiteX2" fmla="*/ 1451686 w 2861386"/>
                <a:gd name="connsiteY2" fmla="*/ 1562100 h 1562100"/>
                <a:gd name="connsiteX3" fmla="*/ 2861386 w 2861386"/>
                <a:gd name="connsiteY3" fmla="*/ 1149350 h 1562100"/>
                <a:gd name="connsiteX4" fmla="*/ 2810586 w 2861386"/>
                <a:gd name="connsiteY4" fmla="*/ 0 h 1562100"/>
                <a:gd name="connsiteX5" fmla="*/ 67386 w 2861386"/>
                <a:gd name="connsiteY5" fmla="*/ 0 h 1562100"/>
                <a:gd name="connsiteX0" fmla="*/ 117135 w 2911135"/>
                <a:gd name="connsiteY0" fmla="*/ 0 h 1562100"/>
                <a:gd name="connsiteX1" fmla="*/ 113960 w 2911135"/>
                <a:gd name="connsiteY1" fmla="*/ 1222375 h 1562100"/>
                <a:gd name="connsiteX2" fmla="*/ 1501435 w 2911135"/>
                <a:gd name="connsiteY2" fmla="*/ 1562100 h 1562100"/>
                <a:gd name="connsiteX3" fmla="*/ 2911135 w 2911135"/>
                <a:gd name="connsiteY3" fmla="*/ 1149350 h 1562100"/>
                <a:gd name="connsiteX4" fmla="*/ 2860335 w 2911135"/>
                <a:gd name="connsiteY4" fmla="*/ 0 h 1562100"/>
                <a:gd name="connsiteX5" fmla="*/ 117135 w 2911135"/>
                <a:gd name="connsiteY5" fmla="*/ 0 h 1562100"/>
                <a:gd name="connsiteX0" fmla="*/ 117135 w 2918205"/>
                <a:gd name="connsiteY0" fmla="*/ 0 h 1562100"/>
                <a:gd name="connsiteX1" fmla="*/ 113960 w 2918205"/>
                <a:gd name="connsiteY1" fmla="*/ 1222375 h 1562100"/>
                <a:gd name="connsiteX2" fmla="*/ 1501435 w 2918205"/>
                <a:gd name="connsiteY2" fmla="*/ 1562100 h 1562100"/>
                <a:gd name="connsiteX3" fmla="*/ 2911135 w 2918205"/>
                <a:gd name="connsiteY3" fmla="*/ 1149350 h 1562100"/>
                <a:gd name="connsiteX4" fmla="*/ 2860335 w 2918205"/>
                <a:gd name="connsiteY4" fmla="*/ 0 h 1562100"/>
                <a:gd name="connsiteX5" fmla="*/ 117135 w 2918205"/>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100"/>
                <a:gd name="connsiteX1" fmla="*/ 113960 w 2963566"/>
                <a:gd name="connsiteY1" fmla="*/ 1222375 h 1562100"/>
                <a:gd name="connsiteX2" fmla="*/ 1501435 w 2963566"/>
                <a:gd name="connsiteY2" fmla="*/ 1562100 h 1562100"/>
                <a:gd name="connsiteX3" fmla="*/ 2911135 w 2963566"/>
                <a:gd name="connsiteY3" fmla="*/ 1149350 h 1562100"/>
                <a:gd name="connsiteX4" fmla="*/ 2860335 w 2963566"/>
                <a:gd name="connsiteY4" fmla="*/ 0 h 1562100"/>
                <a:gd name="connsiteX5" fmla="*/ 117135 w 2963566"/>
                <a:gd name="connsiteY5" fmla="*/ 0 h 1562100"/>
                <a:gd name="connsiteX0" fmla="*/ 117135 w 2963566"/>
                <a:gd name="connsiteY0" fmla="*/ 0 h 1562271"/>
                <a:gd name="connsiteX1" fmla="*/ 113960 w 2963566"/>
                <a:gd name="connsiteY1" fmla="*/ 1222375 h 1562271"/>
                <a:gd name="connsiteX2" fmla="*/ 1501435 w 2963566"/>
                <a:gd name="connsiteY2" fmla="*/ 1562100 h 1562271"/>
                <a:gd name="connsiteX3" fmla="*/ 2911135 w 2963566"/>
                <a:gd name="connsiteY3" fmla="*/ 1149350 h 1562271"/>
                <a:gd name="connsiteX4" fmla="*/ 2860335 w 2963566"/>
                <a:gd name="connsiteY4" fmla="*/ 0 h 1562271"/>
                <a:gd name="connsiteX5" fmla="*/ 117135 w 2963566"/>
                <a:gd name="connsiteY5" fmla="*/ 0 h 1562271"/>
                <a:gd name="connsiteX0" fmla="*/ 117135 w 2963566"/>
                <a:gd name="connsiteY0" fmla="*/ 0 h 1562541"/>
                <a:gd name="connsiteX1" fmla="*/ 113960 w 2963566"/>
                <a:gd name="connsiteY1" fmla="*/ 1222375 h 1562541"/>
                <a:gd name="connsiteX2" fmla="*/ 1501435 w 2963566"/>
                <a:gd name="connsiteY2" fmla="*/ 1562100 h 1562541"/>
                <a:gd name="connsiteX3" fmla="*/ 2911135 w 2963566"/>
                <a:gd name="connsiteY3" fmla="*/ 1149350 h 1562541"/>
                <a:gd name="connsiteX4" fmla="*/ 2860335 w 2963566"/>
                <a:gd name="connsiteY4" fmla="*/ 0 h 1562541"/>
                <a:gd name="connsiteX5" fmla="*/ 117135 w 2963566"/>
                <a:gd name="connsiteY5" fmla="*/ 0 h 1562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3566" h="1562541">
                  <a:moveTo>
                    <a:pt x="117135" y="0"/>
                  </a:moveTo>
                  <a:cubicBezTo>
                    <a:pt x="-33148" y="448733"/>
                    <a:pt x="-43732" y="980017"/>
                    <a:pt x="113960" y="1222375"/>
                  </a:cubicBezTo>
                  <a:cubicBezTo>
                    <a:pt x="516127" y="1484842"/>
                    <a:pt x="991318" y="1569508"/>
                    <a:pt x="1501435" y="1562100"/>
                  </a:cubicBezTo>
                  <a:cubicBezTo>
                    <a:pt x="2034835" y="1557867"/>
                    <a:pt x="2546010" y="1474258"/>
                    <a:pt x="2911135" y="1149350"/>
                  </a:cubicBezTo>
                  <a:cubicBezTo>
                    <a:pt x="3005327" y="772583"/>
                    <a:pt x="2962993" y="411692"/>
                    <a:pt x="2860335" y="0"/>
                  </a:cubicBezTo>
                  <a:lnTo>
                    <a:pt x="117135" y="0"/>
                  </a:lnTo>
                  <a:close/>
                </a:path>
              </a:pathLst>
            </a:custGeom>
            <a:blipFill>
              <a:blip r:embed="rId5"/>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1"/>
                </a:solidFill>
              </a:endParaRPr>
            </a:p>
          </p:txBody>
        </p:sp>
        <p:sp>
          <p:nvSpPr>
            <p:cNvPr id="15" name="Rounded Rectangle 14"/>
            <p:cNvSpPr/>
            <p:nvPr/>
          </p:nvSpPr>
          <p:spPr>
            <a:xfrm>
              <a:off x="800440" y="3498850"/>
              <a:ext cx="2963566" cy="425450"/>
            </a:xfrm>
            <a:prstGeom prst="roundRect">
              <a:avLst>
                <a:gd name="adj" fmla="val 45772"/>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00000"/>
                </a:solidFill>
              </a:endParaRPr>
            </a:p>
          </p:txBody>
        </p:sp>
        <p:sp>
          <p:nvSpPr>
            <p:cNvPr id="16" name="Oval 15"/>
            <p:cNvSpPr/>
            <p:nvPr/>
          </p:nvSpPr>
          <p:spPr>
            <a:xfrm>
              <a:off x="1646257" y="3639670"/>
              <a:ext cx="1271931" cy="1138518"/>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1722571" y="3501465"/>
              <a:ext cx="1119302" cy="1446550"/>
            </a:xfrm>
            <a:prstGeom prst="rect">
              <a:avLst/>
            </a:prstGeom>
            <a:noFill/>
          </p:spPr>
          <p:txBody>
            <a:bodyPr wrap="square" rtlCol="0">
              <a:spAutoFit/>
            </a:bodyPr>
            <a:lstStyle/>
            <a:p>
              <a:pPr algn="ctr"/>
              <a:r>
                <a:rPr lang="en-US" sz="8800" b="1" dirty="0">
                  <a:solidFill>
                    <a:schemeClr val="accent1"/>
                  </a:solidFill>
                </a:rPr>
                <a:t>R</a:t>
              </a:r>
            </a:p>
          </p:txBody>
        </p:sp>
      </p:grpSp>
    </p:spTree>
    <p:extLst>
      <p:ext uri="{BB962C8B-B14F-4D97-AF65-F5344CB8AC3E}">
        <p14:creationId xmlns:p14="http://schemas.microsoft.com/office/powerpoint/2010/main" val="4149632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10" presetClass="entr" presetSubtype="0" fill="hold" grpId="4"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3" nodeType="clickEffect">
                                  <p:stCondLst>
                                    <p:cond delay="0"/>
                                  </p:stCondLst>
                                  <p:childTnLst>
                                    <p:animMotion origin="layout" path="M 0 -2.59259E-6 L 0.25 -2.59259E-6 " pathEditMode="relative" rAng="0" ptsTypes="AA">
                                      <p:cBhvr>
                                        <p:cTn id="28" dur="750" fill="hold"/>
                                        <p:tgtEl>
                                          <p:spTgt spid="5"/>
                                        </p:tgtEl>
                                        <p:attrNameLst>
                                          <p:attrName>ppt_x</p:attrName>
                                          <p:attrName>ppt_y</p:attrName>
                                        </p:attrNameLst>
                                      </p:cBhvr>
                                      <p:rCtr x="12500" y="0"/>
                                    </p:animMotion>
                                  </p:childTnLst>
                                </p:cTn>
                              </p:par>
                              <p:par>
                                <p:cTn id="29" presetID="8" presetClass="emph" presetSubtype="0" fill="hold" grpId="0" nodeType="withEffect">
                                  <p:stCondLst>
                                    <p:cond delay="500"/>
                                  </p:stCondLst>
                                  <p:childTnLst>
                                    <p:animRot by="5400000">
                                      <p:cBhvr>
                                        <p:cTn id="30" dur="1000" fill="hold"/>
                                        <p:tgtEl>
                                          <p:spTgt spid="5"/>
                                        </p:tgtEl>
                                        <p:attrNameLst>
                                          <p:attrName>r</p:attrName>
                                        </p:attrNameLst>
                                      </p:cBhvr>
                                    </p:animRot>
                                  </p:childTnLst>
                                </p:cTn>
                              </p:par>
                              <p:par>
                                <p:cTn id="31" presetID="42" presetClass="exit" presetSubtype="0" fill="hold" grpId="2" nodeType="withEffect">
                                  <p:stCondLst>
                                    <p:cond delay="1250"/>
                                  </p:stCondLst>
                                  <p:childTnLst>
                                    <p:animEffect transition="out" filter="fade">
                                      <p:cBhvr>
                                        <p:cTn id="32" dur="1000"/>
                                        <p:tgtEl>
                                          <p:spTgt spid="5"/>
                                        </p:tgtEl>
                                      </p:cBhvr>
                                    </p:animEffect>
                                    <p:anim calcmode="lin" valueType="num">
                                      <p:cBhvr>
                                        <p:cTn id="33" dur="1000"/>
                                        <p:tgtEl>
                                          <p:spTgt spid="5"/>
                                        </p:tgtEl>
                                        <p:attrNameLst>
                                          <p:attrName>ppt_x</p:attrName>
                                        </p:attrNameLst>
                                      </p:cBhvr>
                                      <p:tavLst>
                                        <p:tav tm="0">
                                          <p:val>
                                            <p:strVal val="ppt_x"/>
                                          </p:val>
                                        </p:tav>
                                        <p:tav tm="100000">
                                          <p:val>
                                            <p:strVal val="ppt_x"/>
                                          </p:val>
                                        </p:tav>
                                      </p:tavLst>
                                    </p:anim>
                                    <p:anim calcmode="lin" valueType="num">
                                      <p:cBhvr>
                                        <p:cTn id="34" dur="1000"/>
                                        <p:tgtEl>
                                          <p:spTgt spid="5"/>
                                        </p:tgtEl>
                                        <p:attrNameLst>
                                          <p:attrName>ppt_y</p:attrName>
                                        </p:attrNameLst>
                                      </p:cBhvr>
                                      <p:tavLst>
                                        <p:tav tm="0">
                                          <p:val>
                                            <p:strVal val="ppt_y"/>
                                          </p:val>
                                        </p:tav>
                                        <p:tav tm="100000">
                                          <p:val>
                                            <p:strVal val="ppt_y+.1"/>
                                          </p:val>
                                        </p:tav>
                                      </p:tavLst>
                                    </p:anim>
                                    <p:set>
                                      <p:cBhvr>
                                        <p:cTn id="35" dur="1" fill="hold">
                                          <p:stCondLst>
                                            <p:cond delay="999"/>
                                          </p:stCondLst>
                                        </p:cTn>
                                        <p:tgtEl>
                                          <p:spTgt spid="5"/>
                                        </p:tgtEl>
                                        <p:attrNameLst>
                                          <p:attrName>style.visibility</p:attrName>
                                        </p:attrNameLst>
                                      </p:cBhvr>
                                      <p:to>
                                        <p:strVal val="hidden"/>
                                      </p:to>
                                    </p:set>
                                  </p:childTnLst>
                                </p:cTn>
                              </p:par>
                            </p:childTnLst>
                          </p:cTn>
                        </p:par>
                        <p:par>
                          <p:cTn id="36" fill="hold">
                            <p:stCondLst>
                              <p:cond delay="2250"/>
                            </p:stCondLst>
                            <p:childTnLst>
                              <p:par>
                                <p:cTn id="37" presetID="26" presetClass="emph" presetSubtype="0" fill="hold" nodeType="afterEffect">
                                  <p:stCondLst>
                                    <p:cond delay="0"/>
                                  </p:stCondLst>
                                  <p:childTnLst>
                                    <p:animEffect transition="out" filter="fade">
                                      <p:cBhvr>
                                        <p:cTn id="38" dur="500" tmFilter="0, 0; .2, .5; .8, .5; 1, 0"/>
                                        <p:tgtEl>
                                          <p:spTgt spid="13"/>
                                        </p:tgtEl>
                                      </p:cBhvr>
                                    </p:animEffect>
                                    <p:animScale>
                                      <p:cBhvr>
                                        <p:cTn id="3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2"/>
      <p:bldP spid="5" grpId="3"/>
      <p:bldP spid="5" grpId="4"/>
      <p:bldP spid="19" grpId="0"/>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p:cNvSpPr>
          <p:nvPr/>
        </p:nvSpPr>
        <p:spPr bwMode="auto">
          <a:xfrm>
            <a:off x="1168400" y="1201738"/>
            <a:ext cx="83058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28" tIns="72245" rIns="126428" bIns="72245"/>
          <a:lstStyle>
            <a:lvl1pPr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eaLnBrk="1">
              <a:spcBef>
                <a:spcPts val="400"/>
              </a:spcBef>
              <a:buSzTx/>
              <a:buNone/>
            </a:pPr>
            <a:endParaRPr lang="en-US" altLang="en-US" sz="2000" dirty="0">
              <a:solidFill>
                <a:srgbClr val="000C00"/>
              </a:solidFill>
              <a:latin typeface="+mj-lt"/>
            </a:endParaRPr>
          </a:p>
        </p:txBody>
      </p:sp>
      <p:grpSp>
        <p:nvGrpSpPr>
          <p:cNvPr id="6" name="Group 5"/>
          <p:cNvGrpSpPr/>
          <p:nvPr/>
        </p:nvGrpSpPr>
        <p:grpSpPr>
          <a:xfrm>
            <a:off x="4633841" y="3257550"/>
            <a:ext cx="3669237" cy="2563586"/>
            <a:chOff x="4633841" y="3257550"/>
            <a:chExt cx="3669237" cy="2563586"/>
          </a:xfrm>
        </p:grpSpPr>
        <p:grpSp>
          <p:nvGrpSpPr>
            <p:cNvPr id="33" name="Group 32"/>
            <p:cNvGrpSpPr/>
            <p:nvPr/>
          </p:nvGrpSpPr>
          <p:grpSpPr>
            <a:xfrm>
              <a:off x="4633841" y="3257550"/>
              <a:ext cx="3669237" cy="2563586"/>
              <a:chOff x="4633841" y="3257550"/>
              <a:chExt cx="3669237" cy="2563586"/>
            </a:xfrm>
          </p:grpSpPr>
          <p:sp>
            <p:nvSpPr>
              <p:cNvPr id="34" name="Rectangle 33"/>
              <p:cNvSpPr/>
              <p:nvPr/>
            </p:nvSpPr>
            <p:spPr>
              <a:xfrm>
                <a:off x="4633841" y="3257550"/>
                <a:ext cx="3669237" cy="25635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773395" y="5236361"/>
                <a:ext cx="2529683" cy="584775"/>
              </a:xfrm>
              <a:prstGeom prst="rect">
                <a:avLst/>
              </a:prstGeom>
              <a:noFill/>
            </p:spPr>
            <p:txBody>
              <a:bodyPr wrap="square" rtlCol="0">
                <a:spAutoFit/>
              </a:bodyPr>
              <a:lstStyle/>
              <a:p>
                <a:pPr algn="r"/>
                <a:r>
                  <a:rPr lang="en-US" sz="3200" b="1" dirty="0" smtClean="0">
                    <a:solidFill>
                      <a:schemeClr val="bg1"/>
                    </a:solidFill>
                  </a:rPr>
                  <a:t>Written</a:t>
                </a:r>
                <a:endParaRPr lang="en-US" sz="3200" b="1" dirty="0">
                  <a:solidFill>
                    <a:schemeClr val="bg1"/>
                  </a:solidFill>
                </a:endParaRPr>
              </a:p>
            </p:txBody>
          </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2667" r="98667">
                          <a14:foregroundMark x1="79111" y1="44889" x2="77778" y2="20444"/>
                          <a14:foregroundMark x1="56444" y1="9333" x2="66667" y2="19111"/>
                        </a14:backgroundRemoval>
                      </a14:imgEffect>
                    </a14:imgLayer>
                  </a14:imgProps>
                </a:ext>
                <a:ext uri="{28A0092B-C50C-407E-A947-70E740481C1C}">
                  <a14:useLocalDpi xmlns:a14="http://schemas.microsoft.com/office/drawing/2010/main" val="0"/>
                </a:ext>
              </a:extLst>
            </a:blip>
            <a:stretch>
              <a:fillRect/>
            </a:stretch>
          </p:blipFill>
          <p:spPr>
            <a:xfrm>
              <a:off x="6117676" y="3896088"/>
              <a:ext cx="1180952" cy="1180952"/>
            </a:xfrm>
            <a:prstGeom prst="rect">
              <a:avLst/>
            </a:prstGeom>
          </p:spPr>
        </p:pic>
      </p:grpSp>
      <p:grpSp>
        <p:nvGrpSpPr>
          <p:cNvPr id="2" name="Group 1"/>
          <p:cNvGrpSpPr/>
          <p:nvPr/>
        </p:nvGrpSpPr>
        <p:grpSpPr>
          <a:xfrm>
            <a:off x="964602" y="693964"/>
            <a:ext cx="3669238" cy="2563586"/>
            <a:chOff x="964602" y="693964"/>
            <a:chExt cx="3669238" cy="2563586"/>
          </a:xfrm>
        </p:grpSpPr>
        <p:grpSp>
          <p:nvGrpSpPr>
            <p:cNvPr id="20" name="Group 19"/>
            <p:cNvGrpSpPr/>
            <p:nvPr/>
          </p:nvGrpSpPr>
          <p:grpSpPr>
            <a:xfrm>
              <a:off x="964602" y="693964"/>
              <a:ext cx="3669238" cy="2563586"/>
              <a:chOff x="964602" y="693964"/>
              <a:chExt cx="3669238" cy="2563586"/>
            </a:xfrm>
          </p:grpSpPr>
          <p:sp>
            <p:nvSpPr>
              <p:cNvPr id="21" name="Rectangle 20"/>
              <p:cNvSpPr/>
              <p:nvPr/>
            </p:nvSpPr>
            <p:spPr>
              <a:xfrm>
                <a:off x="964603" y="693964"/>
                <a:ext cx="3669237" cy="256358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64602" y="718497"/>
                <a:ext cx="2316892" cy="584775"/>
              </a:xfrm>
              <a:prstGeom prst="rect">
                <a:avLst/>
              </a:prstGeom>
              <a:noFill/>
            </p:spPr>
            <p:txBody>
              <a:bodyPr wrap="square" rtlCol="0">
                <a:spAutoFit/>
              </a:bodyPr>
              <a:lstStyle/>
              <a:p>
                <a:r>
                  <a:rPr lang="en-US" sz="3200" b="1" dirty="0" smtClean="0">
                    <a:solidFill>
                      <a:schemeClr val="bg1"/>
                    </a:solidFill>
                  </a:rPr>
                  <a:t> Verbal</a:t>
                </a:r>
                <a:endParaRPr lang="en-US" sz="3200" b="1" dirty="0">
                  <a:solidFill>
                    <a:schemeClr val="bg1"/>
                  </a:solidFill>
                </a:endParaRPr>
              </a:p>
            </p:txBody>
          </p:sp>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05145" y="1552515"/>
              <a:ext cx="1473200" cy="967401"/>
            </a:xfrm>
            <a:prstGeom prst="rect">
              <a:avLst/>
            </a:prstGeom>
          </p:spPr>
        </p:pic>
      </p:grpSp>
      <p:grpSp>
        <p:nvGrpSpPr>
          <p:cNvPr id="3" name="Group 2"/>
          <p:cNvGrpSpPr/>
          <p:nvPr/>
        </p:nvGrpSpPr>
        <p:grpSpPr>
          <a:xfrm>
            <a:off x="4633841" y="691309"/>
            <a:ext cx="3669237" cy="2566241"/>
            <a:chOff x="4633841" y="691309"/>
            <a:chExt cx="3669237" cy="2566241"/>
          </a:xfrm>
        </p:grpSpPr>
        <p:grpSp>
          <p:nvGrpSpPr>
            <p:cNvPr id="27" name="Group 26"/>
            <p:cNvGrpSpPr/>
            <p:nvPr/>
          </p:nvGrpSpPr>
          <p:grpSpPr>
            <a:xfrm>
              <a:off x="4633841" y="691309"/>
              <a:ext cx="3669237" cy="2566241"/>
              <a:chOff x="4633841" y="691309"/>
              <a:chExt cx="3669237" cy="2566241"/>
            </a:xfrm>
          </p:grpSpPr>
          <p:sp>
            <p:nvSpPr>
              <p:cNvPr id="28" name="Rectangle 27"/>
              <p:cNvSpPr/>
              <p:nvPr/>
            </p:nvSpPr>
            <p:spPr>
              <a:xfrm>
                <a:off x="4633841" y="693964"/>
                <a:ext cx="3669237" cy="25635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986186" y="691309"/>
                <a:ext cx="2316892" cy="584775"/>
              </a:xfrm>
              <a:prstGeom prst="rect">
                <a:avLst/>
              </a:prstGeom>
              <a:noFill/>
            </p:spPr>
            <p:txBody>
              <a:bodyPr wrap="square" rtlCol="0">
                <a:spAutoFit/>
              </a:bodyPr>
              <a:lstStyle/>
              <a:p>
                <a:pPr algn="r"/>
                <a:r>
                  <a:rPr lang="en-US" sz="3200" b="1" dirty="0" smtClean="0">
                    <a:solidFill>
                      <a:schemeClr val="bg1"/>
                    </a:solidFill>
                  </a:rPr>
                  <a:t>Non-Verbal</a:t>
                </a:r>
              </a:p>
            </p:txBody>
          </p:sp>
        </p:grpSp>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 b="100000" l="0" r="89531"/>
                      </a14:imgEffect>
                    </a14:imgLayer>
                  </a14:imgProps>
                </a:ext>
                <a:ext uri="{28A0092B-C50C-407E-A947-70E740481C1C}">
                  <a14:useLocalDpi xmlns:a14="http://schemas.microsoft.com/office/drawing/2010/main" val="0"/>
                </a:ext>
              </a:extLst>
            </a:blip>
            <a:srcRect t="3125" r="13125"/>
            <a:stretch/>
          </p:blipFill>
          <p:spPr>
            <a:xfrm flipH="1">
              <a:off x="5986186" y="1378224"/>
              <a:ext cx="1443933" cy="1288112"/>
            </a:xfrm>
            <a:prstGeom prst="rect">
              <a:avLst/>
            </a:prstGeom>
          </p:spPr>
        </p:pic>
      </p:grpSp>
      <p:grpSp>
        <p:nvGrpSpPr>
          <p:cNvPr id="10" name="Group 9"/>
          <p:cNvGrpSpPr/>
          <p:nvPr/>
        </p:nvGrpSpPr>
        <p:grpSpPr>
          <a:xfrm>
            <a:off x="964602" y="3257550"/>
            <a:ext cx="3669238" cy="2563586"/>
            <a:chOff x="964602" y="3257550"/>
            <a:chExt cx="3669238" cy="2563586"/>
          </a:xfrm>
        </p:grpSpPr>
        <p:grpSp>
          <p:nvGrpSpPr>
            <p:cNvPr id="30" name="Group 29"/>
            <p:cNvGrpSpPr/>
            <p:nvPr/>
          </p:nvGrpSpPr>
          <p:grpSpPr>
            <a:xfrm>
              <a:off x="964602" y="3257550"/>
              <a:ext cx="3669238" cy="2563586"/>
              <a:chOff x="964602" y="3257550"/>
              <a:chExt cx="3669238" cy="2563586"/>
            </a:xfrm>
          </p:grpSpPr>
          <p:sp>
            <p:nvSpPr>
              <p:cNvPr id="31" name="Rectangle 30"/>
              <p:cNvSpPr/>
              <p:nvPr/>
            </p:nvSpPr>
            <p:spPr>
              <a:xfrm>
                <a:off x="964603" y="3257550"/>
                <a:ext cx="3669237" cy="25635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964602" y="5236361"/>
                <a:ext cx="3256115" cy="584775"/>
              </a:xfrm>
              <a:prstGeom prst="rect">
                <a:avLst/>
              </a:prstGeom>
              <a:noFill/>
            </p:spPr>
            <p:txBody>
              <a:bodyPr wrap="square" rtlCol="0">
                <a:spAutoFit/>
              </a:bodyPr>
              <a:lstStyle/>
              <a:p>
                <a:r>
                  <a:rPr lang="en-US" sz="3200" b="1" dirty="0" smtClean="0">
                    <a:solidFill>
                      <a:schemeClr val="bg1"/>
                    </a:solidFill>
                  </a:rPr>
                  <a:t>Visual</a:t>
                </a:r>
                <a:endParaRPr lang="en-US" sz="3200" b="1" dirty="0">
                  <a:solidFill>
                    <a:schemeClr val="bg1"/>
                  </a:solidFill>
                </a:endParaRPr>
              </a:p>
            </p:txBody>
          </p:sp>
        </p:grpSp>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05215" y="4075643"/>
              <a:ext cx="1273059" cy="1224715"/>
            </a:xfrm>
            <a:prstGeom prst="rect">
              <a:avLst/>
            </a:prstGeom>
          </p:spPr>
        </p:pic>
      </p:grpSp>
      <p:grpSp>
        <p:nvGrpSpPr>
          <p:cNvPr id="36" name="Group 35"/>
          <p:cNvGrpSpPr/>
          <p:nvPr/>
        </p:nvGrpSpPr>
        <p:grpSpPr>
          <a:xfrm>
            <a:off x="3002497" y="2211415"/>
            <a:ext cx="3350773" cy="2169774"/>
            <a:chOff x="2941061" y="2262526"/>
            <a:chExt cx="3350773" cy="2169774"/>
          </a:xfrm>
        </p:grpSpPr>
        <p:pic>
          <p:nvPicPr>
            <p:cNvPr id="37" name="Picture 36"/>
            <p:cNvPicPr>
              <a:picLocks noChangeAspect="1"/>
            </p:cNvPicPr>
            <p:nvPr/>
          </p:nvPicPr>
          <p:blipFill>
            <a:blip r:embed="rId9"/>
            <a:stretch>
              <a:fillRect/>
            </a:stretch>
          </p:blipFill>
          <p:spPr>
            <a:xfrm>
              <a:off x="3085303" y="2262526"/>
              <a:ext cx="3062290" cy="2169774"/>
            </a:xfrm>
            <a:prstGeom prst="rect">
              <a:avLst/>
            </a:prstGeom>
          </p:spPr>
        </p:pic>
        <p:sp>
          <p:nvSpPr>
            <p:cNvPr id="38" name="TextBox 37"/>
            <p:cNvSpPr txBox="1"/>
            <p:nvPr/>
          </p:nvSpPr>
          <p:spPr>
            <a:xfrm>
              <a:off x="2941061" y="2928563"/>
              <a:ext cx="3350773" cy="890115"/>
            </a:xfrm>
            <a:prstGeom prst="rect">
              <a:avLst/>
            </a:prstGeom>
            <a:noFill/>
          </p:spPr>
          <p:txBody>
            <a:bodyPr wrap="square" rtlCol="0">
              <a:spAutoFit/>
            </a:bodyPr>
            <a:lstStyle/>
            <a:p>
              <a:pPr algn="ctr">
                <a:lnSpc>
                  <a:spcPct val="80000"/>
                </a:lnSpc>
              </a:pPr>
              <a:r>
                <a:rPr lang="en-US" sz="3200" b="1" dirty="0" smtClean="0">
                  <a:solidFill>
                    <a:schemeClr val="bg1"/>
                  </a:solidFill>
                </a:rPr>
                <a:t>The 4 Types of Communication</a:t>
              </a:r>
              <a:endParaRPr lang="en-US" sz="2400" b="1" dirty="0">
                <a:solidFill>
                  <a:schemeClr val="bg1"/>
                </a:solidFill>
              </a:endParaRPr>
            </a:p>
          </p:txBody>
        </p:sp>
      </p:grpSp>
    </p:spTree>
    <p:extLst>
      <p:ext uri="{BB962C8B-B14F-4D97-AF65-F5344CB8AC3E}">
        <p14:creationId xmlns:p14="http://schemas.microsoft.com/office/powerpoint/2010/main" val="32366735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7E9EB"/>
            </a:gs>
            <a:gs pos="49000">
              <a:srgbClr val="FFFFFF"/>
            </a:gs>
            <a:gs pos="78000">
              <a:srgbClr val="044666"/>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524" b="8171"/>
          <a:stretch/>
        </p:blipFill>
        <p:spPr>
          <a:xfrm>
            <a:off x="0" y="3234437"/>
            <a:ext cx="9144000" cy="2532888"/>
          </a:xfrm>
          <a:prstGeom prst="rect">
            <a:avLst/>
          </a:prstGeom>
        </p:spPr>
      </p:pic>
      <p:sp>
        <p:nvSpPr>
          <p:cNvPr id="8" name="Title 1"/>
          <p:cNvSpPr>
            <a:spLocks noGrp="1"/>
          </p:cNvSpPr>
          <p:nvPr>
            <p:ph type="title"/>
          </p:nvPr>
        </p:nvSpPr>
        <p:spPr>
          <a:xfrm>
            <a:off x="457198" y="918523"/>
            <a:ext cx="8229600" cy="1143000"/>
          </a:xfrm>
        </p:spPr>
        <p:txBody>
          <a:bodyPr>
            <a:normAutofit/>
          </a:bodyPr>
          <a:lstStyle/>
          <a:p>
            <a:pPr algn="ctr"/>
            <a:r>
              <a:rPr lang="en-US" sz="4800" dirty="0" smtClean="0">
                <a:solidFill>
                  <a:schemeClr val="accent6"/>
                </a:solidFill>
                <a:latin typeface="Bahnschrift Light" panose="020B0502040204020203" pitchFamily="34" charset="0"/>
              </a:rPr>
              <a:t>Verbal Communication</a:t>
            </a:r>
            <a:endParaRPr lang="en-US" sz="4800" dirty="0">
              <a:solidFill>
                <a:schemeClr val="accent6"/>
              </a:solidFill>
              <a:latin typeface="Bahnschrift Light" panose="020B0502040204020203" pitchFamily="34" charset="0"/>
            </a:endParaRPr>
          </a:p>
        </p:txBody>
      </p:sp>
      <p:sp>
        <p:nvSpPr>
          <p:cNvPr id="9" name="Rectangle 8"/>
          <p:cNvSpPr/>
          <p:nvPr/>
        </p:nvSpPr>
        <p:spPr>
          <a:xfrm>
            <a:off x="1822872" y="2165155"/>
            <a:ext cx="5498253" cy="1384995"/>
          </a:xfrm>
          <a:prstGeom prst="rect">
            <a:avLst/>
          </a:prstGeom>
          <a:solidFill>
            <a:srgbClr val="F79646">
              <a:alpha val="89804"/>
            </a:srgbClr>
          </a:solidFill>
        </p:spPr>
        <p:txBody>
          <a:bodyPr wrap="square">
            <a:spAutoFit/>
          </a:bodyPr>
          <a:lstStyle/>
          <a:p>
            <a:pPr algn="ctr"/>
            <a:r>
              <a:rPr lang="en-US" sz="2800" dirty="0" smtClean="0"/>
              <a:t>Verbal communication is the most basic function of sharing information between individuals using speech.</a:t>
            </a:r>
            <a:endParaRPr lang="en-US" sz="2800" dirty="0"/>
          </a:p>
        </p:txBody>
      </p:sp>
      <p:sp>
        <p:nvSpPr>
          <p:cNvPr id="5" name="Rectangle 4"/>
          <p:cNvSpPr/>
          <p:nvPr/>
        </p:nvSpPr>
        <p:spPr>
          <a:xfrm>
            <a:off x="780056" y="713293"/>
            <a:ext cx="7583889" cy="5054031"/>
          </a:xfrm>
          <a:prstGeom prst="rect">
            <a:avLst/>
          </a:pr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20390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310064" y="-787400"/>
            <a:ext cx="7570536" cy="6603792"/>
          </a:xfrm>
          <a:prstGeom prst="rect">
            <a:avLst/>
          </a:prstGeom>
          <a:solidFill>
            <a:srgbClr val="FFFFFF">
              <a:alpha val="50196"/>
            </a:srgbClr>
          </a:solidFill>
          <a:ln>
            <a:noFill/>
          </a:ln>
          <a:effectLst>
            <a:softEdge rad="635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a:clrChange>
              <a:clrFrom>
                <a:srgbClr val="FFFFC0"/>
              </a:clrFrom>
              <a:clrTo>
                <a:srgbClr val="FFFFC0">
                  <a:alpha val="0"/>
                </a:srgbClr>
              </a:clrTo>
            </a:clrChange>
            <a:duotone>
              <a:schemeClr val="accent6">
                <a:shade val="45000"/>
                <a:satMod val="135000"/>
              </a:schemeClr>
              <a:prstClr val="white"/>
            </a:duotone>
            <a:extLst>
              <a:ext uri="{BEBA8EAE-BF5A-486C-A8C5-ECC9F3942E4B}">
                <a14:imgProps xmlns:a14="http://schemas.microsoft.com/office/drawing/2010/main">
                  <a14:imgLayer r:embed="rId4">
                    <a14:imgEffect>
                      <a14:backgroundRemoval t="42611" b="96548" l="24970" r="100000">
                        <a14:foregroundMark x1="28424" y1="72708" x2="28727" y2="88242"/>
                        <a14:foregroundMark x1="29818" y1="88781" x2="96848" y2="90939"/>
                        <a14:foregroundMark x1="31697" y1="82632" x2="24970" y2="96548"/>
                        <a14:foregroundMark x1="44970" y1="59763" x2="36848" y2="61489"/>
                        <a14:foregroundMark x1="34727" y1="83927" x2="40545" y2="83819"/>
                        <a14:foregroundMark x1="50303" y1="53937" x2="48000" y2="90291"/>
                        <a14:foregroundMark x1="49818" y1="44013" x2="51818" y2="50054"/>
                        <a14:foregroundMark x1="50848" y1="51133" x2="51394" y2="63862"/>
                        <a14:foregroundMark x1="51818" y1="51025" x2="52303" y2="64078"/>
                        <a14:foregroundMark x1="66424" y1="71629" x2="68121" y2="81014"/>
                        <a14:foregroundMark x1="63455" y1="61704" x2="63394" y2="79612"/>
                        <a14:foregroundMark x1="58970" y1="50809" x2="58545" y2="55448"/>
                        <a14:foregroundMark x1="83152" y1="76483" x2="83030" y2="87918"/>
                        <a14:foregroundMark x1="84121" y1="82848" x2="85455" y2="85653"/>
                      </a14:backgroundRemoval>
                    </a14:imgEffect>
                    <a14:imgEffect>
                      <a14:saturation sat="73000"/>
                    </a14:imgEffect>
                    <a14:imgEffect>
                      <a14:brightnessContrast bright="40000" contrast="40000"/>
                    </a14:imgEffect>
                  </a14:imgLayer>
                </a14:imgProps>
              </a:ext>
              <a:ext uri="{28A0092B-C50C-407E-A947-70E740481C1C}">
                <a14:useLocalDpi xmlns:a14="http://schemas.microsoft.com/office/drawing/2010/main" val="0"/>
              </a:ext>
            </a:extLst>
          </a:blip>
          <a:srcRect l="26948" t="42524" b="8171"/>
          <a:stretch/>
        </p:blipFill>
        <p:spPr>
          <a:xfrm>
            <a:off x="2464067" y="3174908"/>
            <a:ext cx="6679932" cy="2532888"/>
          </a:xfrm>
          <a:prstGeom prst="rect">
            <a:avLst/>
          </a:prstGeom>
        </p:spPr>
      </p:pic>
      <p:sp>
        <p:nvSpPr>
          <p:cNvPr id="3" name="Rectangle 2"/>
          <p:cNvSpPr/>
          <p:nvPr/>
        </p:nvSpPr>
        <p:spPr>
          <a:xfrm>
            <a:off x="3642605" y="1673349"/>
            <a:ext cx="4044569" cy="769441"/>
          </a:xfrm>
          <a:prstGeom prst="rect">
            <a:avLst/>
          </a:prstGeom>
        </p:spPr>
        <p:txBody>
          <a:bodyPr wrap="none">
            <a:spAutoFit/>
          </a:bodyPr>
          <a:lstStyle/>
          <a:p>
            <a:pPr lvl="0" algn="ctr">
              <a:spcAft>
                <a:spcPts val="40"/>
              </a:spcAft>
            </a:pPr>
            <a:r>
              <a:rPr lang="en-US" sz="4400" b="1" dirty="0">
                <a:solidFill>
                  <a:prstClr val="black"/>
                </a:solidFill>
              </a:rPr>
              <a:t>It Takes a Village</a:t>
            </a:r>
          </a:p>
        </p:txBody>
      </p:sp>
      <p:sp>
        <p:nvSpPr>
          <p:cNvPr id="13" name="Rectangle 12"/>
          <p:cNvSpPr/>
          <p:nvPr/>
        </p:nvSpPr>
        <p:spPr>
          <a:xfrm>
            <a:off x="3888986" y="2394665"/>
            <a:ext cx="3551806" cy="890115"/>
          </a:xfrm>
          <a:prstGeom prst="rect">
            <a:avLst/>
          </a:prstGeom>
        </p:spPr>
        <p:txBody>
          <a:bodyPr wrap="none">
            <a:spAutoFit/>
          </a:bodyPr>
          <a:lstStyle/>
          <a:p>
            <a:pPr lvl="0" algn="ctr">
              <a:lnSpc>
                <a:spcPct val="80000"/>
              </a:lnSpc>
              <a:spcAft>
                <a:spcPts val="40"/>
              </a:spcAft>
            </a:pPr>
            <a:r>
              <a:rPr lang="en-US" sz="3200" dirty="0" smtClean="0">
                <a:solidFill>
                  <a:prstClr val="black"/>
                </a:solidFill>
              </a:rPr>
              <a:t>School Involvement </a:t>
            </a:r>
          </a:p>
          <a:p>
            <a:pPr lvl="0" algn="ctr">
              <a:lnSpc>
                <a:spcPct val="80000"/>
              </a:lnSpc>
              <a:spcAft>
                <a:spcPts val="40"/>
              </a:spcAft>
            </a:pPr>
            <a:r>
              <a:rPr lang="en-US" sz="3200" dirty="0" smtClean="0">
                <a:solidFill>
                  <a:prstClr val="black"/>
                </a:solidFill>
              </a:rPr>
              <a:t>&amp; Communication</a:t>
            </a:r>
            <a:endParaRPr lang="en-US" sz="3200" dirty="0">
              <a:solidFill>
                <a:prstClr val="black"/>
              </a:solidFill>
            </a:endParaRPr>
          </a:p>
        </p:txBody>
      </p:sp>
      <p:sp>
        <p:nvSpPr>
          <p:cNvPr id="2" name="Rectangle 1"/>
          <p:cNvSpPr/>
          <p:nvPr/>
        </p:nvSpPr>
        <p:spPr>
          <a:xfrm>
            <a:off x="2464067" y="5707796"/>
            <a:ext cx="6679933" cy="1150204"/>
          </a:xfrm>
          <a:prstGeom prst="rect">
            <a:avLst/>
          </a:prstGeom>
          <a:solidFill>
            <a:srgbClr val="DFAD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23696" y="6512450"/>
            <a:ext cx="823533" cy="307777"/>
          </a:xfrm>
          <a:prstGeom prst="rect">
            <a:avLst/>
          </a:prstGeom>
          <a:noFill/>
        </p:spPr>
        <p:txBody>
          <a:bodyPr wrap="square" rtlCol="0">
            <a:spAutoFit/>
          </a:bodyPr>
          <a:lstStyle/>
          <a:p>
            <a:r>
              <a:rPr lang="en-US" sz="1400" dirty="0" smtClean="0"/>
              <a:t>7.20.18</a:t>
            </a:r>
            <a:endParaRPr lang="en-US" sz="1400" dirty="0"/>
          </a:p>
        </p:txBody>
      </p:sp>
    </p:spTree>
    <p:extLst>
      <p:ext uri="{BB962C8B-B14F-4D97-AF65-F5344CB8AC3E}">
        <p14:creationId xmlns:p14="http://schemas.microsoft.com/office/powerpoint/2010/main" val="23395944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3000"/>
                                        <p:tgtEl>
                                          <p:spTgt spid="15"/>
                                        </p:tgtEl>
                                      </p:cBhvr>
                                    </p:animEffect>
                                    <p:set>
                                      <p:cBhvr>
                                        <p:cTn id="7" dur="1" fill="hold">
                                          <p:stCondLst>
                                            <p:cond delay="2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extLst mod="1">
    <p:ext uri="{E180D4A7-C9FB-4DFB-919C-405C955672EB}">
      <p14:showEvtLst xmlns:p14="http://schemas.microsoft.com/office/powerpoint/2010/main">
        <p14:playEvt time="62" objId="2"/>
        <p14:stopEvt time="13758" objId="2"/>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797835"/>
            <a:ext cx="8229600" cy="1278500"/>
          </a:xfrm>
        </p:spPr>
        <p:txBody>
          <a:bodyPr/>
          <a:lstStyle/>
          <a:p>
            <a:pPr algn="ctr"/>
            <a:r>
              <a:rPr lang="en-US" dirty="0" smtClean="0"/>
              <a:t>Staff Meeting &amp; Announcements</a:t>
            </a:r>
            <a:endParaRPr lang="en-US" dirty="0"/>
          </a:p>
        </p:txBody>
      </p:sp>
      <p:pic>
        <p:nvPicPr>
          <p:cNvPr id="22530" name="309814BF-1DDE-4403-A172-46CE1CD0A4A8" descr="Image"/>
          <p:cNvPicPr>
            <a:picLocks noChangeAspect="1" noChangeArrowheads="1"/>
          </p:cNvPicPr>
          <p:nvPr/>
        </p:nvPicPr>
        <p:blipFill rotWithShape="1">
          <a:blip r:embed="rId3">
            <a:extLst>
              <a:ext uri="{28A0092B-C50C-407E-A947-70E740481C1C}">
                <a14:useLocalDpi xmlns:a14="http://schemas.microsoft.com/office/drawing/2010/main" val="0"/>
              </a:ext>
            </a:extLst>
          </a:blip>
          <a:srcRect t="23311" b="15356"/>
          <a:stretch/>
        </p:blipFill>
        <p:spPr bwMode="auto">
          <a:xfrm>
            <a:off x="687387" y="998156"/>
            <a:ext cx="7769225" cy="357384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534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4878518"/>
            <a:ext cx="8229600" cy="1278500"/>
          </a:xfrm>
        </p:spPr>
        <p:txBody>
          <a:bodyPr/>
          <a:lstStyle/>
          <a:p>
            <a:pPr algn="ctr"/>
            <a:r>
              <a:rPr lang="en-US" dirty="0" smtClean="0"/>
              <a:t>Informal Daily Conversations</a:t>
            </a:r>
            <a:endParaRPr lang="en-US" dirty="0"/>
          </a:p>
        </p:txBody>
      </p:sp>
      <p:pic>
        <p:nvPicPr>
          <p:cNvPr id="6" name="Picture 5"/>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t="17194" b="25440"/>
          <a:stretch/>
        </p:blipFill>
        <p:spPr>
          <a:xfrm>
            <a:off x="2301226" y="3125585"/>
            <a:ext cx="4540401" cy="1953490"/>
          </a:xfrm>
          <a:prstGeom prst="rect">
            <a:avLst/>
          </a:prstGeom>
          <a:ln>
            <a:solidFill>
              <a:schemeClr val="tx1"/>
            </a:solidFill>
          </a:ln>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t="32026" b="25796"/>
          <a:stretch/>
        </p:blipFill>
        <p:spPr>
          <a:xfrm>
            <a:off x="2367983" y="408081"/>
            <a:ext cx="4406889" cy="2477360"/>
          </a:xfrm>
          <a:prstGeom prst="rect">
            <a:avLst/>
          </a:prstGeom>
          <a:ln>
            <a:solidFill>
              <a:schemeClr val="tx1"/>
            </a:solidFill>
          </a:ln>
        </p:spPr>
      </p:pic>
    </p:spTree>
    <p:extLst>
      <p:ext uri="{BB962C8B-B14F-4D97-AF65-F5344CB8AC3E}">
        <p14:creationId xmlns:p14="http://schemas.microsoft.com/office/powerpoint/2010/main" val="3606936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D7E9EB"/>
            </a:gs>
            <a:gs pos="49000">
              <a:srgbClr val="FFFFFF"/>
            </a:gs>
            <a:gs pos="78000">
              <a:srgbClr val="044666"/>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524" b="8171"/>
          <a:stretch/>
        </p:blipFill>
        <p:spPr>
          <a:xfrm>
            <a:off x="0" y="3234437"/>
            <a:ext cx="9144000" cy="2532888"/>
          </a:xfrm>
          <a:prstGeom prst="rect">
            <a:avLst/>
          </a:prstGeom>
        </p:spPr>
      </p:pic>
      <p:sp>
        <p:nvSpPr>
          <p:cNvPr id="8" name="Title 1"/>
          <p:cNvSpPr>
            <a:spLocks noGrp="1"/>
          </p:cNvSpPr>
          <p:nvPr>
            <p:ph type="title"/>
          </p:nvPr>
        </p:nvSpPr>
        <p:spPr>
          <a:xfrm>
            <a:off x="457199" y="887448"/>
            <a:ext cx="8229600" cy="1143000"/>
          </a:xfrm>
        </p:spPr>
        <p:txBody>
          <a:bodyPr>
            <a:normAutofit/>
          </a:bodyPr>
          <a:lstStyle/>
          <a:p>
            <a:pPr algn="ctr"/>
            <a:r>
              <a:rPr lang="en-US" sz="4400" dirty="0" smtClean="0">
                <a:solidFill>
                  <a:schemeClr val="accent4"/>
                </a:solidFill>
                <a:latin typeface="Bahnschrift Light" panose="020B0502040204020203" pitchFamily="34" charset="0"/>
              </a:rPr>
              <a:t>Non-Verbal Communication</a:t>
            </a:r>
            <a:endParaRPr lang="en-US" sz="4400" dirty="0">
              <a:solidFill>
                <a:schemeClr val="accent4"/>
              </a:solidFill>
              <a:latin typeface="Bahnschrift Light" panose="020B0502040204020203" pitchFamily="34" charset="0"/>
            </a:endParaRPr>
          </a:p>
        </p:txBody>
      </p:sp>
      <p:sp>
        <p:nvSpPr>
          <p:cNvPr id="9" name="Rectangle 8"/>
          <p:cNvSpPr/>
          <p:nvPr/>
        </p:nvSpPr>
        <p:spPr>
          <a:xfrm>
            <a:off x="1358826" y="1928832"/>
            <a:ext cx="6426346" cy="2246769"/>
          </a:xfrm>
          <a:prstGeom prst="rect">
            <a:avLst/>
          </a:prstGeom>
          <a:solidFill>
            <a:srgbClr val="8064A2">
              <a:alpha val="89804"/>
            </a:srgbClr>
          </a:solidFill>
        </p:spPr>
        <p:txBody>
          <a:bodyPr wrap="square">
            <a:spAutoFit/>
          </a:bodyPr>
          <a:lstStyle/>
          <a:p>
            <a:pPr algn="ctr"/>
            <a:r>
              <a:rPr lang="en-US" sz="2800" dirty="0">
                <a:solidFill>
                  <a:schemeClr val="bg1"/>
                </a:solidFill>
                <a:latin typeface="Merriweather"/>
              </a:rPr>
              <a:t>A large portion of our communication is non-verbal. W</a:t>
            </a:r>
            <a:r>
              <a:rPr lang="en-US" sz="2800" dirty="0" smtClean="0">
                <a:solidFill>
                  <a:schemeClr val="bg1"/>
                </a:solidFill>
                <a:latin typeface="Merriweather"/>
              </a:rPr>
              <a:t>e </a:t>
            </a:r>
            <a:r>
              <a:rPr lang="en-US" sz="2800" dirty="0">
                <a:solidFill>
                  <a:schemeClr val="bg1"/>
                </a:solidFill>
                <a:latin typeface="Merriweather"/>
              </a:rPr>
              <a:t>respond to thousands </a:t>
            </a:r>
            <a:r>
              <a:rPr lang="en-US" sz="2800" dirty="0" smtClean="0">
                <a:solidFill>
                  <a:schemeClr val="bg1"/>
                </a:solidFill>
                <a:latin typeface="Merriweather"/>
              </a:rPr>
              <a:t>of </a:t>
            </a:r>
            <a:r>
              <a:rPr lang="en-US" sz="2800" dirty="0">
                <a:solidFill>
                  <a:schemeClr val="bg1"/>
                </a:solidFill>
                <a:latin typeface="Merriweather"/>
              </a:rPr>
              <a:t>nonverbal cues and </a:t>
            </a:r>
            <a:r>
              <a:rPr lang="en-US" sz="2800" dirty="0" smtClean="0">
                <a:solidFill>
                  <a:schemeClr val="bg1"/>
                </a:solidFill>
                <a:latin typeface="Merriweather"/>
              </a:rPr>
              <a:t>behaviors; such as, </a:t>
            </a:r>
            <a:r>
              <a:rPr lang="en-US" sz="2800" dirty="0">
                <a:solidFill>
                  <a:schemeClr val="bg1"/>
                </a:solidFill>
                <a:latin typeface="Merriweather"/>
              </a:rPr>
              <a:t>facial expression, gestures, tone of voice, body </a:t>
            </a:r>
            <a:r>
              <a:rPr lang="en-US" sz="2800" dirty="0" smtClean="0">
                <a:solidFill>
                  <a:schemeClr val="bg1"/>
                </a:solidFill>
                <a:latin typeface="Merriweather"/>
              </a:rPr>
              <a:t>language and </a:t>
            </a:r>
            <a:r>
              <a:rPr lang="en-US" sz="2800" dirty="0">
                <a:solidFill>
                  <a:schemeClr val="bg1"/>
                </a:solidFill>
                <a:latin typeface="Merriweather"/>
              </a:rPr>
              <a:t>appearance.</a:t>
            </a:r>
            <a:endParaRPr lang="en-US" sz="2800" dirty="0"/>
          </a:p>
        </p:txBody>
      </p:sp>
      <p:sp>
        <p:nvSpPr>
          <p:cNvPr id="5" name="Rectangle 4"/>
          <p:cNvSpPr/>
          <p:nvPr/>
        </p:nvSpPr>
        <p:spPr>
          <a:xfrm>
            <a:off x="780056" y="713293"/>
            <a:ext cx="7583889" cy="5054031"/>
          </a:xfrm>
          <a:prstGeom prst="rect">
            <a:avLst/>
          </a:prstGeom>
          <a:noFill/>
          <a:ln w="19050">
            <a:solidFill>
              <a:schemeClr val="accent4"/>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55197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Image result for facial expres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031" y="980925"/>
            <a:ext cx="7173935" cy="447633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594851" y="5372341"/>
            <a:ext cx="8229600" cy="1143000"/>
          </a:xfrm>
        </p:spPr>
        <p:txBody>
          <a:bodyPr/>
          <a:lstStyle/>
          <a:p>
            <a:pPr algn="ctr"/>
            <a:r>
              <a:rPr lang="en-US" dirty="0" smtClean="0"/>
              <a:t>Facial Expressions</a:t>
            </a:r>
            <a:endParaRPr lang="en-US" dirty="0"/>
          </a:p>
        </p:txBody>
      </p:sp>
      <p:sp>
        <p:nvSpPr>
          <p:cNvPr id="6" name="Title 1"/>
          <p:cNvSpPr txBox="1">
            <a:spLocks/>
          </p:cNvSpPr>
          <p:nvPr/>
        </p:nvSpPr>
        <p:spPr>
          <a:xfrm>
            <a:off x="457200" y="-118204"/>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en-US" dirty="0" smtClean="0"/>
              <a:t>Identify the Non-Verbal Cue</a:t>
            </a:r>
            <a:endParaRPr lang="en-US" dirty="0"/>
          </a:p>
        </p:txBody>
      </p:sp>
    </p:spTree>
    <p:extLst>
      <p:ext uri="{BB962C8B-B14F-4D97-AF65-F5344CB8AC3E}">
        <p14:creationId xmlns:p14="http://schemas.microsoft.com/office/powerpoint/2010/main" val="1991826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gestures"/>
          <p:cNvSpPr>
            <a:spLocks noChangeAspect="1" noChangeArrowheads="1"/>
          </p:cNvSpPr>
          <p:nvPr/>
        </p:nvSpPr>
        <p:spPr bwMode="auto">
          <a:xfrm>
            <a:off x="155574" y="-144463"/>
            <a:ext cx="6600825" cy="660084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rotWithShape="1">
          <a:blip r:embed="rId3"/>
          <a:srcRect l="4392" t="3470" r="18326" b="30473"/>
          <a:stretch/>
        </p:blipFill>
        <p:spPr>
          <a:xfrm>
            <a:off x="610393" y="1233457"/>
            <a:ext cx="7923211" cy="4223807"/>
          </a:xfrm>
          <a:prstGeom prst="rect">
            <a:avLst/>
          </a:prstGeom>
        </p:spPr>
      </p:pic>
      <p:sp>
        <p:nvSpPr>
          <p:cNvPr id="7" name="Title 1"/>
          <p:cNvSpPr>
            <a:spLocks noGrp="1"/>
          </p:cNvSpPr>
          <p:nvPr>
            <p:ph type="title"/>
          </p:nvPr>
        </p:nvSpPr>
        <p:spPr>
          <a:xfrm>
            <a:off x="457199" y="5457264"/>
            <a:ext cx="8229600" cy="1143000"/>
          </a:xfrm>
        </p:spPr>
        <p:txBody>
          <a:bodyPr/>
          <a:lstStyle/>
          <a:p>
            <a:pPr algn="ctr"/>
            <a:r>
              <a:rPr lang="en-US" dirty="0" smtClean="0"/>
              <a:t>Gestures</a:t>
            </a:r>
            <a:endParaRPr lang="en-US" dirty="0"/>
          </a:p>
        </p:txBody>
      </p:sp>
      <p:sp>
        <p:nvSpPr>
          <p:cNvPr id="8" name="Title 1"/>
          <p:cNvSpPr txBox="1">
            <a:spLocks/>
          </p:cNvSpPr>
          <p:nvPr/>
        </p:nvSpPr>
        <p:spPr>
          <a:xfrm>
            <a:off x="457200" y="-118204"/>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en-US" dirty="0" smtClean="0"/>
              <a:t>Identify the Non-Verbal Cue</a:t>
            </a:r>
            <a:endParaRPr lang="en-US" dirty="0"/>
          </a:p>
        </p:txBody>
      </p:sp>
    </p:spTree>
    <p:extLst>
      <p:ext uri="{BB962C8B-B14F-4D97-AF65-F5344CB8AC3E}">
        <p14:creationId xmlns:p14="http://schemas.microsoft.com/office/powerpoint/2010/main" val="489170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5920" y="1102604"/>
            <a:ext cx="7212160" cy="4121234"/>
          </a:xfrm>
          <a:prstGeom prst="rect">
            <a:avLst/>
          </a:prstGeom>
        </p:spPr>
      </p:pic>
      <p:pic>
        <p:nvPicPr>
          <p:cNvPr id="13314" name="Picture 2" descr="Image result for tone of voice"/>
          <p:cNvPicPr>
            <a:picLocks noChangeAspect="1" noChangeArrowheads="1"/>
          </p:cNvPicPr>
          <p:nvPr/>
        </p:nvPicPr>
        <p:blipFill rotWithShape="1">
          <a:blip r:embed="rId4">
            <a:extLst>
              <a:ext uri="{28A0092B-C50C-407E-A947-70E740481C1C}">
                <a14:useLocalDpi xmlns:a14="http://schemas.microsoft.com/office/drawing/2010/main" val="0"/>
              </a:ext>
            </a:extLst>
          </a:blip>
          <a:srcRect t="8224" b="24103"/>
          <a:stretch/>
        </p:blipFill>
        <p:spPr bwMode="auto">
          <a:xfrm>
            <a:off x="965920" y="4277032"/>
            <a:ext cx="1579925" cy="94680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a:spLocks noGrp="1"/>
          </p:cNvSpPr>
          <p:nvPr>
            <p:ph type="title"/>
          </p:nvPr>
        </p:nvSpPr>
        <p:spPr>
          <a:xfrm>
            <a:off x="457200" y="5301647"/>
            <a:ext cx="8229600" cy="1143000"/>
          </a:xfrm>
        </p:spPr>
        <p:txBody>
          <a:bodyPr/>
          <a:lstStyle/>
          <a:p>
            <a:pPr algn="ctr"/>
            <a:r>
              <a:rPr lang="en-US" dirty="0" smtClean="0"/>
              <a:t>Tone of Voice</a:t>
            </a:r>
            <a:endParaRPr lang="en-US" dirty="0"/>
          </a:p>
        </p:txBody>
      </p:sp>
      <p:sp>
        <p:nvSpPr>
          <p:cNvPr id="7" name="Title 1"/>
          <p:cNvSpPr txBox="1">
            <a:spLocks/>
          </p:cNvSpPr>
          <p:nvPr/>
        </p:nvSpPr>
        <p:spPr>
          <a:xfrm>
            <a:off x="457200" y="-118204"/>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en-US" dirty="0" smtClean="0"/>
              <a:t>Identify the Non-Verbal Cue</a:t>
            </a:r>
            <a:endParaRPr lang="en-US" dirty="0"/>
          </a:p>
        </p:txBody>
      </p:sp>
    </p:spTree>
    <p:extLst>
      <p:ext uri="{BB962C8B-B14F-4D97-AF65-F5344CB8AC3E}">
        <p14:creationId xmlns:p14="http://schemas.microsoft.com/office/powerpoint/2010/main" val="337372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2341011" y="411224"/>
            <a:ext cx="4168589" cy="1143000"/>
          </a:xfrm>
        </p:spPr>
        <p:txBody>
          <a:bodyPr>
            <a:normAutofit/>
          </a:bodyPr>
          <a:lstStyle/>
          <a:p>
            <a:pPr algn="ctr"/>
            <a:r>
              <a:rPr lang="en-US" sz="3600" dirty="0" smtClean="0"/>
              <a:t>Body Language</a:t>
            </a:r>
            <a:endParaRPr lang="en-US" sz="3600" dirty="0"/>
          </a:p>
        </p:txBody>
      </p:sp>
      <p:sp>
        <p:nvSpPr>
          <p:cNvPr id="21" name="Title 1"/>
          <p:cNvSpPr txBox="1">
            <a:spLocks/>
          </p:cNvSpPr>
          <p:nvPr/>
        </p:nvSpPr>
        <p:spPr>
          <a:xfrm>
            <a:off x="457200" y="-118204"/>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en-US" dirty="0" smtClean="0"/>
              <a:t>Identify the Non-Verbal Cue</a:t>
            </a:r>
            <a:endParaRPr lang="en-US" dirty="0"/>
          </a:p>
        </p:txBody>
      </p:sp>
      <p:pic>
        <p:nvPicPr>
          <p:cNvPr id="24" name="Picture 23"/>
          <p:cNvPicPr>
            <a:picLocks noChangeAspect="1"/>
          </p:cNvPicPr>
          <p:nvPr/>
        </p:nvPicPr>
        <p:blipFill>
          <a:blip r:embed="rId3"/>
          <a:stretch>
            <a:fillRect/>
          </a:stretch>
        </p:blipFill>
        <p:spPr>
          <a:xfrm>
            <a:off x="76200" y="3731758"/>
            <a:ext cx="3478991" cy="1959995"/>
          </a:xfrm>
          <a:prstGeom prst="rect">
            <a:avLst/>
          </a:prstGeom>
          <a:ln>
            <a:solidFill>
              <a:schemeClr val="bg1"/>
            </a:solidFill>
          </a:ln>
        </p:spPr>
      </p:pic>
      <p:pic>
        <p:nvPicPr>
          <p:cNvPr id="25" name="Picture 24"/>
          <p:cNvPicPr>
            <a:picLocks noChangeAspect="1"/>
          </p:cNvPicPr>
          <p:nvPr/>
        </p:nvPicPr>
        <p:blipFill rotWithShape="1">
          <a:blip r:embed="rId4"/>
          <a:srcRect l="22167"/>
          <a:stretch/>
        </p:blipFill>
        <p:spPr>
          <a:xfrm rot="10800000" flipH="1" flipV="1">
            <a:off x="76200" y="1442778"/>
            <a:ext cx="2349500" cy="2288980"/>
          </a:xfrm>
          <a:prstGeom prst="rect">
            <a:avLst/>
          </a:prstGeom>
          <a:ln>
            <a:solidFill>
              <a:schemeClr val="bg1"/>
            </a:solidFill>
          </a:ln>
        </p:spPr>
      </p:pic>
      <p:pic>
        <p:nvPicPr>
          <p:cNvPr id="26" name="Picture 10" descr="Image result for arms crossed body language"/>
          <p:cNvPicPr>
            <a:picLocks noChangeAspect="1" noChangeArrowheads="1"/>
          </p:cNvPicPr>
          <p:nvPr/>
        </p:nvPicPr>
        <p:blipFill rotWithShape="1">
          <a:blip r:embed="rId5">
            <a:extLst>
              <a:ext uri="{28A0092B-C50C-407E-A947-70E740481C1C}">
                <a14:useLocalDpi xmlns:a14="http://schemas.microsoft.com/office/drawing/2010/main" val="0"/>
              </a:ext>
            </a:extLst>
          </a:blip>
          <a:srcRect l="8249" r="50388" b="3916"/>
          <a:stretch/>
        </p:blipFill>
        <p:spPr bwMode="auto">
          <a:xfrm>
            <a:off x="6304495" y="1442778"/>
            <a:ext cx="2752547" cy="424897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7" name="Picture 26"/>
          <p:cNvPicPr>
            <a:picLocks noChangeAspect="1"/>
          </p:cNvPicPr>
          <p:nvPr/>
        </p:nvPicPr>
        <p:blipFill rotWithShape="1">
          <a:blip r:embed="rId6"/>
          <a:srcRect l="15407" t="4711" b="4431"/>
          <a:stretch/>
        </p:blipFill>
        <p:spPr>
          <a:xfrm>
            <a:off x="3555617" y="3731758"/>
            <a:ext cx="2753438" cy="1959995"/>
          </a:xfrm>
          <a:prstGeom prst="rect">
            <a:avLst/>
          </a:prstGeom>
          <a:ln>
            <a:solidFill>
              <a:schemeClr val="bg1"/>
            </a:solidFill>
          </a:ln>
        </p:spPr>
      </p:pic>
      <p:pic>
        <p:nvPicPr>
          <p:cNvPr id="28" name="Picture 27"/>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Layer>
                </a14:imgProps>
              </a:ext>
            </a:extLst>
          </a:blip>
          <a:srcRect l="1" t="4823" r="3109" b="23646"/>
          <a:stretch/>
        </p:blipFill>
        <p:spPr>
          <a:xfrm>
            <a:off x="2425700" y="1448072"/>
            <a:ext cx="3878795" cy="2283686"/>
          </a:xfrm>
          <a:prstGeom prst="rect">
            <a:avLst/>
          </a:prstGeom>
          <a:ln>
            <a:solidFill>
              <a:schemeClr val="bg1"/>
            </a:solidFill>
          </a:ln>
        </p:spPr>
      </p:pic>
    </p:spTree>
    <p:extLst>
      <p:ext uri="{BB962C8B-B14F-4D97-AF65-F5344CB8AC3E}">
        <p14:creationId xmlns:p14="http://schemas.microsoft.com/office/powerpoint/2010/main" val="4131241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Image result for eye contact ki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509" y="3591614"/>
            <a:ext cx="3092442" cy="206082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57200" y="622942"/>
            <a:ext cx="8229600" cy="1143000"/>
          </a:xfrm>
        </p:spPr>
        <p:txBody>
          <a:bodyPr/>
          <a:lstStyle/>
          <a:p>
            <a:pPr algn="ctr"/>
            <a:r>
              <a:rPr lang="en-US" dirty="0" smtClean="0"/>
              <a:t>Eye Contact</a:t>
            </a:r>
            <a:endParaRPr lang="en-US" dirty="0"/>
          </a:p>
        </p:txBody>
      </p:sp>
      <p:sp>
        <p:nvSpPr>
          <p:cNvPr id="10" name="Title 1"/>
          <p:cNvSpPr txBox="1">
            <a:spLocks/>
          </p:cNvSpPr>
          <p:nvPr/>
        </p:nvSpPr>
        <p:spPr>
          <a:xfrm>
            <a:off x="457200" y="-62615"/>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en-US" dirty="0" smtClean="0"/>
              <a:t>Identify the Non-Verbal Cue</a:t>
            </a:r>
            <a:endParaRPr lang="en-US" dirty="0"/>
          </a:p>
        </p:txBody>
      </p:sp>
      <p:pic>
        <p:nvPicPr>
          <p:cNvPr id="7" name="Picture 6"/>
          <p:cNvPicPr>
            <a:picLocks noChangeAspect="1"/>
          </p:cNvPicPr>
          <p:nvPr/>
        </p:nvPicPr>
        <p:blipFill rotWithShape="1">
          <a:blip r:embed="rId4"/>
          <a:srcRect l="23511" t="15334" r="22089" b="7228"/>
          <a:stretch/>
        </p:blipFill>
        <p:spPr>
          <a:xfrm>
            <a:off x="885964" y="1675948"/>
            <a:ext cx="4190143" cy="3976488"/>
          </a:xfrm>
          <a:prstGeom prst="rect">
            <a:avLst/>
          </a:prstGeom>
          <a:ln>
            <a:solidFill>
              <a:schemeClr val="bg1"/>
            </a:solidFill>
          </a:ln>
        </p:spPr>
      </p:pic>
      <p:pic>
        <p:nvPicPr>
          <p:cNvPr id="12" name="Picture 11"/>
          <p:cNvPicPr>
            <a:picLocks noChangeAspect="1"/>
          </p:cNvPicPr>
          <p:nvPr/>
        </p:nvPicPr>
        <p:blipFill rotWithShape="1">
          <a:blip r:embed="rId5"/>
          <a:srcRect t="3746"/>
          <a:stretch/>
        </p:blipFill>
        <p:spPr>
          <a:xfrm>
            <a:off x="5088185" y="1657804"/>
            <a:ext cx="2990766" cy="1915665"/>
          </a:xfrm>
          <a:prstGeom prst="rect">
            <a:avLst/>
          </a:prstGeom>
          <a:ln>
            <a:solidFill>
              <a:schemeClr val="bg1"/>
            </a:solidFill>
          </a:ln>
        </p:spPr>
      </p:pic>
      <p:cxnSp>
        <p:nvCxnSpPr>
          <p:cNvPr id="11" name="Straight Connector 10"/>
          <p:cNvCxnSpPr/>
          <p:nvPr/>
        </p:nvCxnSpPr>
        <p:spPr>
          <a:xfrm>
            <a:off x="2839452" y="2223436"/>
            <a:ext cx="1116531" cy="539015"/>
          </a:xfrm>
          <a:prstGeom prst="line">
            <a:avLst/>
          </a:prstGeom>
          <a:ln w="3175">
            <a:solidFill>
              <a:srgbClr val="FF0000"/>
            </a:solidFill>
          </a:ln>
          <a:effectLst>
            <a:glow rad="1016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839452" y="2175309"/>
            <a:ext cx="1322201" cy="533813"/>
          </a:xfrm>
          <a:prstGeom prst="line">
            <a:avLst/>
          </a:prstGeom>
          <a:ln w="3175">
            <a:solidFill>
              <a:srgbClr val="FF0000"/>
            </a:solidFill>
          </a:ln>
          <a:effectLst>
            <a:glow rad="1016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6038210" y="4167738"/>
            <a:ext cx="861499" cy="218465"/>
          </a:xfrm>
          <a:prstGeom prst="line">
            <a:avLst/>
          </a:prstGeom>
          <a:ln w="3175">
            <a:solidFill>
              <a:srgbClr val="FF0000"/>
            </a:solidFill>
          </a:ln>
          <a:effectLst>
            <a:glow rad="1016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V="1">
            <a:off x="6274067" y="4167739"/>
            <a:ext cx="625642" cy="218464"/>
          </a:xfrm>
          <a:prstGeom prst="line">
            <a:avLst/>
          </a:prstGeom>
          <a:ln w="3175">
            <a:solidFill>
              <a:srgbClr val="FF0000"/>
            </a:solidFill>
          </a:ln>
          <a:effectLst>
            <a:glow rad="1016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977065" y="2104788"/>
            <a:ext cx="1213006" cy="118648"/>
          </a:xfrm>
          <a:prstGeom prst="line">
            <a:avLst/>
          </a:prstGeom>
          <a:ln w="3175">
            <a:solidFill>
              <a:srgbClr val="FF0000"/>
            </a:solidFill>
          </a:ln>
          <a:effectLst>
            <a:glow rad="1016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736279" y="2175309"/>
            <a:ext cx="1505497" cy="48127"/>
          </a:xfrm>
          <a:prstGeom prst="line">
            <a:avLst/>
          </a:prstGeom>
          <a:ln w="3175">
            <a:solidFill>
              <a:srgbClr val="FF0000"/>
            </a:solidFill>
          </a:ln>
          <a:effectLst>
            <a:glow rad="1016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flipH="1" flipV="1">
            <a:off x="7241775" y="2261789"/>
            <a:ext cx="825098" cy="926186"/>
          </a:xfrm>
          <a:prstGeom prst="line">
            <a:avLst/>
          </a:prstGeom>
          <a:ln w="3175">
            <a:solidFill>
              <a:srgbClr val="FF0000"/>
            </a:solidFill>
          </a:ln>
          <a:effectLst>
            <a:glow rad="1016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flipH="1" flipV="1">
            <a:off x="7396588" y="2223438"/>
            <a:ext cx="670285" cy="678067"/>
          </a:xfrm>
          <a:prstGeom prst="line">
            <a:avLst/>
          </a:prstGeom>
          <a:ln w="3175">
            <a:solidFill>
              <a:srgbClr val="FF0000"/>
            </a:solidFill>
          </a:ln>
          <a:effectLst>
            <a:glow rad="101600">
              <a:schemeClr val="bg1">
                <a:alpha val="6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4720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5364"/>
                                        </p:tgtEl>
                                        <p:attrNameLst>
                                          <p:attrName>style.visibility</p:attrName>
                                        </p:attrNameLst>
                                      </p:cBhvr>
                                      <p:to>
                                        <p:strVal val="visible"/>
                                      </p:to>
                                    </p:set>
                                    <p:animEffect transition="in" filter="fade">
                                      <p:cBhvr>
                                        <p:cTn id="19" dur="500"/>
                                        <p:tgtEl>
                                          <p:spTgt spid="15364"/>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7"/>
                                        </p:tgtEl>
                                      </p:cBhvr>
                                    </p:animEffect>
                                    <p:animScale>
                                      <p:cBhvr>
                                        <p:cTn id="24" dur="250" autoRev="1" fill="hold"/>
                                        <p:tgtEl>
                                          <p:spTgt spid="7"/>
                                        </p:tgtEl>
                                      </p:cBhvr>
                                      <p:by x="105000" y="105000"/>
                                    </p:animScale>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22"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1000"/>
                            </p:stCondLst>
                            <p:childTnLst>
                              <p:par>
                                <p:cTn id="33" presetID="10" presetClass="exit" presetSubtype="0" fill="hold" nodeType="after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5"/>
                                        </p:tgtEl>
                                      </p:cBhvr>
                                    </p:animEffect>
                                    <p:set>
                                      <p:cBhvr>
                                        <p:cTn id="38" dur="1" fill="hold">
                                          <p:stCondLst>
                                            <p:cond delay="499"/>
                                          </p:stCondLst>
                                        </p:cTn>
                                        <p:tgtEl>
                                          <p:spTgt spid="15"/>
                                        </p:tgtEl>
                                        <p:attrNameLst>
                                          <p:attrName>style.visibility</p:attrName>
                                        </p:attrNameLst>
                                      </p:cBhvr>
                                      <p:to>
                                        <p:strVal val="hidden"/>
                                      </p:to>
                                    </p:set>
                                  </p:childTnLst>
                                </p:cTn>
                              </p:par>
                            </p:childTnLst>
                          </p:cTn>
                        </p:par>
                        <p:par>
                          <p:cTn id="39" fill="hold">
                            <p:stCondLst>
                              <p:cond delay="2000"/>
                            </p:stCondLst>
                            <p:childTnLst>
                              <p:par>
                                <p:cTn id="40" presetID="26" presetClass="emph" presetSubtype="0" fill="hold" nodeType="afterEffect">
                                  <p:stCondLst>
                                    <p:cond delay="0"/>
                                  </p:stCondLst>
                                  <p:childTnLst>
                                    <p:animEffect transition="out" filter="fade">
                                      <p:cBhvr>
                                        <p:cTn id="41" dur="500" tmFilter="0, 0; .2, .5; .8, .5; 1, 0"/>
                                        <p:tgtEl>
                                          <p:spTgt spid="15364"/>
                                        </p:tgtEl>
                                      </p:cBhvr>
                                    </p:animEffect>
                                    <p:animScale>
                                      <p:cBhvr>
                                        <p:cTn id="42" dur="250" autoRev="1" fill="hold"/>
                                        <p:tgtEl>
                                          <p:spTgt spid="15364"/>
                                        </p:tgtEl>
                                      </p:cBhvr>
                                      <p:by x="105000" y="105000"/>
                                    </p:animScale>
                                  </p:childTnLst>
                                </p:cTn>
                              </p:par>
                            </p:childTnLst>
                          </p:cTn>
                        </p:par>
                        <p:par>
                          <p:cTn id="43" fill="hold">
                            <p:stCondLst>
                              <p:cond delay="2500"/>
                            </p:stCondLst>
                            <p:childTnLst>
                              <p:par>
                                <p:cTn id="44" presetID="22" presetClass="entr" presetSubtype="1" fill="hold"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up)">
                                      <p:cBhvr>
                                        <p:cTn id="46" dur="500"/>
                                        <p:tgtEl>
                                          <p:spTgt spid="19"/>
                                        </p:tgtEl>
                                      </p:cBhvr>
                                    </p:animEffect>
                                  </p:childTnLst>
                                </p:cTn>
                              </p:par>
                              <p:par>
                                <p:cTn id="47" presetID="22" presetClass="entr" presetSubtype="1"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3000"/>
                            </p:stCondLst>
                            <p:childTnLst>
                              <p:par>
                                <p:cTn id="51" presetID="10" presetClass="exit" presetSubtype="0" fill="hold" nodeType="after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20"/>
                                        </p:tgtEl>
                                      </p:cBhvr>
                                    </p:animEffect>
                                    <p:set>
                                      <p:cBhvr>
                                        <p:cTn id="56" dur="1" fill="hold">
                                          <p:stCondLst>
                                            <p:cond delay="499"/>
                                          </p:stCondLst>
                                        </p:cTn>
                                        <p:tgtEl>
                                          <p:spTgt spid="20"/>
                                        </p:tgtEl>
                                        <p:attrNameLst>
                                          <p:attrName>style.visibility</p:attrName>
                                        </p:attrNameLst>
                                      </p:cBhvr>
                                      <p:to>
                                        <p:strVal val="hidden"/>
                                      </p:to>
                                    </p:set>
                                  </p:childTnLst>
                                </p:cTn>
                              </p:par>
                            </p:childTnLst>
                          </p:cTn>
                        </p:par>
                        <p:par>
                          <p:cTn id="57" fill="hold">
                            <p:stCondLst>
                              <p:cond delay="3500"/>
                            </p:stCondLst>
                            <p:childTnLst>
                              <p:par>
                                <p:cTn id="58" presetID="26" presetClass="emph" presetSubtype="0" fill="hold" nodeType="afterEffect">
                                  <p:stCondLst>
                                    <p:cond delay="0"/>
                                  </p:stCondLst>
                                  <p:childTnLst>
                                    <p:animEffect transition="out" filter="fade">
                                      <p:cBhvr>
                                        <p:cTn id="59" dur="500" tmFilter="0, 0; .2, .5; .8, .5; 1, 0"/>
                                        <p:tgtEl>
                                          <p:spTgt spid="12"/>
                                        </p:tgtEl>
                                      </p:cBhvr>
                                    </p:animEffect>
                                    <p:animScale>
                                      <p:cBhvr>
                                        <p:cTn id="60" dur="250" autoRev="1" fill="hold"/>
                                        <p:tgtEl>
                                          <p:spTgt spid="12"/>
                                        </p:tgtEl>
                                      </p:cBhvr>
                                      <p:by x="105000" y="105000"/>
                                    </p:animScale>
                                  </p:childTnLst>
                                </p:cTn>
                              </p:par>
                            </p:childTnLst>
                          </p:cTn>
                        </p:par>
                        <p:par>
                          <p:cTn id="61" fill="hold">
                            <p:stCondLst>
                              <p:cond delay="4000"/>
                            </p:stCondLst>
                            <p:childTnLst>
                              <p:par>
                                <p:cTn id="62" presetID="22" presetClass="entr" presetSubtype="1" fill="hold" nodeType="after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up)">
                                      <p:cBhvr>
                                        <p:cTn id="64" dur="500"/>
                                        <p:tgtEl>
                                          <p:spTgt spid="28"/>
                                        </p:tgtEl>
                                      </p:cBhvr>
                                    </p:animEffect>
                                  </p:childTnLst>
                                </p:cTn>
                              </p:par>
                              <p:par>
                                <p:cTn id="65" presetID="22" presetClass="entr" presetSubtype="1"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wipe(up)">
                                      <p:cBhvr>
                                        <p:cTn id="67" dur="500"/>
                                        <p:tgtEl>
                                          <p:spTgt spid="30"/>
                                        </p:tgtEl>
                                      </p:cBhvr>
                                    </p:animEffect>
                                  </p:childTnLst>
                                </p:cTn>
                              </p:par>
                            </p:childTnLst>
                          </p:cTn>
                        </p:par>
                        <p:par>
                          <p:cTn id="68" fill="hold">
                            <p:stCondLst>
                              <p:cond delay="4500"/>
                            </p:stCondLst>
                            <p:childTnLst>
                              <p:par>
                                <p:cTn id="69" presetID="10" presetClass="exit" presetSubtype="0" fill="hold" nodeType="afterEffect">
                                  <p:stCondLst>
                                    <p:cond delay="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0"/>
                                        </p:tgtEl>
                                      </p:cBhvr>
                                    </p:animEffect>
                                    <p:set>
                                      <p:cBhvr>
                                        <p:cTn id="74" dur="1" fill="hold">
                                          <p:stCondLst>
                                            <p:cond delay="499"/>
                                          </p:stCondLst>
                                        </p:cTn>
                                        <p:tgtEl>
                                          <p:spTgt spid="30"/>
                                        </p:tgtEl>
                                        <p:attrNameLst>
                                          <p:attrName>style.visibility</p:attrName>
                                        </p:attrNameLst>
                                      </p:cBhvr>
                                      <p:to>
                                        <p:strVal val="hidden"/>
                                      </p:to>
                                    </p:set>
                                  </p:childTnLst>
                                </p:cTn>
                              </p:par>
                            </p:childTnLst>
                          </p:cTn>
                        </p:par>
                        <p:par>
                          <p:cTn id="75" fill="hold">
                            <p:stCondLst>
                              <p:cond delay="5000"/>
                            </p:stCondLst>
                            <p:childTnLst>
                              <p:par>
                                <p:cTn id="76" presetID="22" presetClass="entr" presetSubtype="1" fill="hold" nodeType="after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up)">
                                      <p:cBhvr>
                                        <p:cTn id="78" dur="500"/>
                                        <p:tgtEl>
                                          <p:spTgt spid="32"/>
                                        </p:tgtEl>
                                      </p:cBhvr>
                                    </p:animEffect>
                                  </p:childTnLst>
                                </p:cTn>
                              </p:par>
                              <p:par>
                                <p:cTn id="79" presetID="22" presetClass="entr" presetSubtype="1" fill="hold" nodeType="withEffect">
                                  <p:stCondLst>
                                    <p:cond delay="0"/>
                                  </p:stCondLst>
                                  <p:childTnLst>
                                    <p:set>
                                      <p:cBhvr>
                                        <p:cTn id="80" dur="1" fill="hold">
                                          <p:stCondLst>
                                            <p:cond delay="0"/>
                                          </p:stCondLst>
                                        </p:cTn>
                                        <p:tgtEl>
                                          <p:spTgt spid="35"/>
                                        </p:tgtEl>
                                        <p:attrNameLst>
                                          <p:attrName>style.visibility</p:attrName>
                                        </p:attrNameLst>
                                      </p:cBhvr>
                                      <p:to>
                                        <p:strVal val="visible"/>
                                      </p:to>
                                    </p:set>
                                    <p:animEffect transition="in" filter="wipe(up)">
                                      <p:cBhvr>
                                        <p:cTn id="81" dur="500"/>
                                        <p:tgtEl>
                                          <p:spTgt spid="35"/>
                                        </p:tgtEl>
                                      </p:cBhvr>
                                    </p:animEffect>
                                  </p:childTnLst>
                                </p:cTn>
                              </p:par>
                            </p:childTnLst>
                          </p:cTn>
                        </p:par>
                        <p:par>
                          <p:cTn id="82" fill="hold">
                            <p:stCondLst>
                              <p:cond delay="5500"/>
                            </p:stCondLst>
                            <p:childTnLst>
                              <p:par>
                                <p:cTn id="83" presetID="10" presetClass="exit" presetSubtype="0" fill="hold" nodeType="afterEffect">
                                  <p:stCondLst>
                                    <p:cond delay="0"/>
                                  </p:stCondLst>
                                  <p:childTnLst>
                                    <p:animEffect transition="out" filter="fade">
                                      <p:cBhvr>
                                        <p:cTn id="84" dur="500"/>
                                        <p:tgtEl>
                                          <p:spTgt spid="32"/>
                                        </p:tgtEl>
                                      </p:cBhvr>
                                    </p:animEffect>
                                    <p:set>
                                      <p:cBhvr>
                                        <p:cTn id="85" dur="1" fill="hold">
                                          <p:stCondLst>
                                            <p:cond delay="499"/>
                                          </p:stCondLst>
                                        </p:cTn>
                                        <p:tgtEl>
                                          <p:spTgt spid="32"/>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35"/>
                                        </p:tgtEl>
                                      </p:cBhvr>
                                    </p:animEffect>
                                    <p:set>
                                      <p:cBhvr>
                                        <p:cTn id="88"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355518" y="532212"/>
            <a:ext cx="8229600" cy="1143000"/>
          </a:xfrm>
        </p:spPr>
        <p:txBody>
          <a:bodyPr/>
          <a:lstStyle/>
          <a:p>
            <a:pPr algn="ctr"/>
            <a:r>
              <a:rPr lang="en-US" dirty="0" smtClean="0"/>
              <a:t>Appearance</a:t>
            </a:r>
            <a:endParaRPr lang="en-US" dirty="0"/>
          </a:p>
        </p:txBody>
      </p:sp>
      <p:sp>
        <p:nvSpPr>
          <p:cNvPr id="10" name="Title 1"/>
          <p:cNvSpPr txBox="1">
            <a:spLocks/>
          </p:cNvSpPr>
          <p:nvPr/>
        </p:nvSpPr>
        <p:spPr>
          <a:xfrm>
            <a:off x="457200" y="-118204"/>
            <a:ext cx="8229600" cy="114300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000" b="1" kern="1200">
                <a:solidFill>
                  <a:schemeClr val="tx1"/>
                </a:solidFill>
                <a:latin typeface="+mj-lt"/>
                <a:ea typeface="+mj-ea"/>
                <a:cs typeface="+mj-cs"/>
              </a:defRPr>
            </a:lvl1pPr>
          </a:lstStyle>
          <a:p>
            <a:pPr algn="ctr"/>
            <a:r>
              <a:rPr lang="en-US" dirty="0" smtClean="0"/>
              <a:t>Identify the Non-Verbal Cue</a:t>
            </a:r>
            <a:endParaRPr lang="en-US" dirty="0"/>
          </a:p>
        </p:txBody>
      </p:sp>
      <p:grpSp>
        <p:nvGrpSpPr>
          <p:cNvPr id="16" name="Group 15"/>
          <p:cNvGrpSpPr/>
          <p:nvPr/>
        </p:nvGrpSpPr>
        <p:grpSpPr>
          <a:xfrm>
            <a:off x="1765958" y="1904056"/>
            <a:ext cx="1320524" cy="2535210"/>
            <a:chOff x="2572222" y="478462"/>
            <a:chExt cx="2829829" cy="5027749"/>
          </a:xfrm>
        </p:grpSpPr>
        <p:grpSp>
          <p:nvGrpSpPr>
            <p:cNvPr id="15" name="Group 14"/>
            <p:cNvGrpSpPr/>
            <p:nvPr/>
          </p:nvGrpSpPr>
          <p:grpSpPr>
            <a:xfrm>
              <a:off x="2572222" y="478462"/>
              <a:ext cx="2829829" cy="5027749"/>
              <a:chOff x="2572222" y="478462"/>
              <a:chExt cx="2829829" cy="5027749"/>
            </a:xfrm>
          </p:grpSpPr>
          <p:pic>
            <p:nvPicPr>
              <p:cNvPr id="16398" name="Picture 14" descr="Image result for kitchen uniform black apron"/>
              <p:cNvPicPr>
                <a:picLocks noChangeAspect="1" noChangeArrowheads="1"/>
              </p:cNvPicPr>
              <p:nvPr/>
            </p:nvPicPr>
            <p:blipFill rotWithShape="1">
              <a:blip r:embed="rId3">
                <a:extLst>
                  <a:ext uri="{28A0092B-C50C-407E-A947-70E740481C1C}">
                    <a14:useLocalDpi xmlns:a14="http://schemas.microsoft.com/office/drawing/2010/main" val="0"/>
                  </a:ext>
                </a:extLst>
              </a:blip>
              <a:srcRect l="20652" t="23175" r="27292" b="15168"/>
              <a:stretch/>
            </p:blipFill>
            <p:spPr bwMode="auto">
              <a:xfrm>
                <a:off x="2572222" y="478462"/>
                <a:ext cx="2829829" cy="502774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0" b="92802" l="0" r="95035">
                            <a14:foregroundMark x1="29433" y1="26735" x2="29433" y2="26735"/>
                            <a14:foregroundMark x1="62411" y1="18766" x2="62411" y2="18766"/>
                            <a14:foregroundMark x1="46809" y1="11311" x2="46809" y2="11311"/>
                            <a14:foregroundMark x1="59574" y1="8997" x2="59574" y2="8997"/>
                            <a14:foregroundMark x1="73759" y1="13368" x2="73759" y2="13368"/>
                            <a14:foregroundMark x1="78369" y1="21851" x2="78369" y2="21851"/>
                            <a14:foregroundMark x1="71986" y1="30334" x2="71986" y2="30334"/>
                            <a14:foregroundMark x1="32270" y1="19280" x2="33688" y2="42159"/>
                            <a14:foregroundMark x1="54255" y1="44216" x2="54255" y2="44216"/>
                            <a14:foregroundMark x1="55319" y1="38303" x2="55319" y2="38303"/>
                            <a14:foregroundMark x1="60638" y1="32648" x2="60638" y2="32648"/>
                            <a14:foregroundMark x1="32624" y1="71208" x2="32624" y2="71208"/>
                            <a14:foregroundMark x1="28723" y1="86889" x2="28723" y2="86889"/>
                            <a14:foregroundMark x1="26596" y1="81234" x2="26596" y2="81234"/>
                            <a14:foregroundMark x1="49645" y1="80206" x2="49645" y2="80206"/>
                            <a14:foregroundMark x1="45390" y1="78149" x2="45390" y2="78149"/>
                            <a14:foregroundMark x1="48582" y1="76607" x2="48582" y2="76607"/>
                            <a14:foregroundMark x1="39007" y1="20566" x2="39007" y2="20566"/>
                            <a14:foregroundMark x1="43617" y1="9769" x2="43617" y2="9769"/>
                            <a14:foregroundMark x1="73404" y1="11825" x2="73404" y2="11825"/>
                            <a14:foregroundMark x1="27660" y1="90488" x2="27660" y2="90488"/>
                            <a14:foregroundMark x1="45745" y1="91260" x2="45745" y2="91260"/>
                            <a14:foregroundMark x1="77660" y1="88689" x2="77660" y2="88689"/>
                            <a14:foregroundMark x1="74823" y1="90746" x2="74823" y2="90746"/>
                            <a14:backgroundMark x1="37234" y1="22622" x2="37234" y2="22622"/>
                            <a14:backgroundMark x1="43262" y1="30077" x2="43262" y2="30077"/>
                            <a14:backgroundMark x1="29078" y1="89460" x2="29078" y2="89460"/>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312133">
                <a:off x="3835225" y="1438399"/>
                <a:ext cx="265419" cy="366127"/>
              </a:xfrm>
              <a:prstGeom prst="rect">
                <a:avLst/>
              </a:prstGeom>
            </p:spPr>
          </p:pic>
        </p:grpSp>
        <p:pic>
          <p:nvPicPr>
            <p:cNvPr id="20" name="Picture 19"/>
            <p:cNvPicPr>
              <a:picLocks noChangeAspect="1"/>
            </p:cNvPicPr>
            <p:nvPr/>
          </p:nvPicPr>
          <p:blipFill>
            <a:blip r:embed="rId6">
              <a:extLst>
                <a:ext uri="{BEBA8EAE-BF5A-486C-A8C5-ECC9F3942E4B}">
                  <a14:imgProps xmlns:a14="http://schemas.microsoft.com/office/drawing/2010/main">
                    <a14:imgLayer r:embed="rId7">
                      <a14:imgEffect>
                        <a14:backgroundRemoval t="0" b="100000" l="1042" r="98438">
                          <a14:foregroundMark x1="45833" y1="40684" x2="56250" y2="46388"/>
                          <a14:foregroundMark x1="30208" y1="68061" x2="30208" y2="68061"/>
                          <a14:foregroundMark x1="45313" y1="14829" x2="45313" y2="14829"/>
                          <a14:foregroundMark x1="56250" y1="10646" x2="56250" y2="10646"/>
                          <a14:foregroundMark x1="66146" y1="9125" x2="66146" y2="9125"/>
                          <a14:foregroundMark x1="43750" y1="27757" x2="43750" y2="27757"/>
                          <a14:foregroundMark x1="26042" y1="87072" x2="26042" y2="87072"/>
                          <a14:foregroundMark x1="50521" y1="59696" x2="50521" y2="59696"/>
                          <a14:foregroundMark x1="85938" y1="79468" x2="85938" y2="79468"/>
                          <a14:foregroundMark x1="57813" y1="71863" x2="57813" y2="71863"/>
                          <a14:foregroundMark x1="47917" y1="79848" x2="47917" y2="79848"/>
                          <a14:foregroundMark x1="42188" y1="95817" x2="42188" y2="95817"/>
                          <a14:foregroundMark x1="30729" y1="4563" x2="30729" y2="4563"/>
                          <a14:foregroundMark x1="15104" y1="43726" x2="15104" y2="43726"/>
                        </a14:backgroundRemoval>
                      </a14:imgEffect>
                      <a14:imgEffect>
                        <a14:brightnessContrast bright="-20000" contrast="20000"/>
                      </a14:imgEffect>
                    </a14:imgLayer>
                  </a14:imgProps>
                </a:ext>
              </a:extLst>
            </a:blip>
            <a:stretch>
              <a:fillRect/>
            </a:stretch>
          </p:blipFill>
          <p:spPr>
            <a:xfrm rot="4988827">
              <a:off x="3752859" y="1800573"/>
              <a:ext cx="609665" cy="835114"/>
            </a:xfrm>
            <a:prstGeom prst="rect">
              <a:avLst/>
            </a:prstGeom>
          </p:spPr>
        </p:pic>
        <p:pic>
          <p:nvPicPr>
            <p:cNvPr id="21" name="Picture 20"/>
            <p:cNvPicPr>
              <a:picLocks noChangeAspect="1"/>
            </p:cNvPicPr>
            <p:nvPr/>
          </p:nvPicPr>
          <p:blipFill>
            <a:blip r:embed="rId6">
              <a:extLst>
                <a:ext uri="{BEBA8EAE-BF5A-486C-A8C5-ECC9F3942E4B}">
                  <a14:imgProps xmlns:a14="http://schemas.microsoft.com/office/drawing/2010/main">
                    <a14:imgLayer r:embed="rId7">
                      <a14:imgEffect>
                        <a14:backgroundRemoval t="0" b="100000" l="1042" r="98438">
                          <a14:foregroundMark x1="45833" y1="40684" x2="56250" y2="46388"/>
                          <a14:foregroundMark x1="30208" y1="68061" x2="30208" y2="68061"/>
                          <a14:foregroundMark x1="45313" y1="14829" x2="45313" y2="14829"/>
                          <a14:foregroundMark x1="56250" y1="10646" x2="56250" y2="10646"/>
                          <a14:foregroundMark x1="66146" y1="9125" x2="66146" y2="9125"/>
                          <a14:foregroundMark x1="43750" y1="27757" x2="43750" y2="27757"/>
                          <a14:foregroundMark x1="26042" y1="87072" x2="26042" y2="87072"/>
                          <a14:foregroundMark x1="50521" y1="59696" x2="50521" y2="59696"/>
                          <a14:foregroundMark x1="85938" y1="79468" x2="85938" y2="79468"/>
                          <a14:foregroundMark x1="57813" y1="71863" x2="57813" y2="71863"/>
                          <a14:foregroundMark x1="47917" y1="79848" x2="47917" y2="79848"/>
                          <a14:foregroundMark x1="42188" y1="95817" x2="42188" y2="95817"/>
                          <a14:foregroundMark x1="30729" y1="4563" x2="30729" y2="4563"/>
                          <a14:foregroundMark x1="15104" y1="43726" x2="15104" y2="43726"/>
                        </a14:backgroundRemoval>
                      </a14:imgEffect>
                      <a14:imgEffect>
                        <a14:brightnessContrast bright="-20000" contrast="20000"/>
                      </a14:imgEffect>
                    </a14:imgLayer>
                  </a14:imgProps>
                </a:ext>
              </a:extLst>
            </a:blip>
            <a:stretch>
              <a:fillRect/>
            </a:stretch>
          </p:blipFill>
          <p:spPr>
            <a:xfrm rot="11480342">
              <a:off x="3142899" y="4120183"/>
              <a:ext cx="354839" cy="486055"/>
            </a:xfrm>
            <a:prstGeom prst="rect">
              <a:avLst/>
            </a:prstGeom>
          </p:spPr>
        </p:pic>
        <p:pic>
          <p:nvPicPr>
            <p:cNvPr id="22" name="Picture 21"/>
            <p:cNvPicPr>
              <a:picLocks noChangeAspect="1"/>
            </p:cNvPicPr>
            <p:nvPr/>
          </p:nvPicPr>
          <p:blipFill>
            <a:blip r:embed="rId6">
              <a:extLst>
                <a:ext uri="{BEBA8EAE-BF5A-486C-A8C5-ECC9F3942E4B}">
                  <a14:imgProps xmlns:a14="http://schemas.microsoft.com/office/drawing/2010/main">
                    <a14:imgLayer r:embed="rId7">
                      <a14:imgEffect>
                        <a14:backgroundRemoval t="0" b="100000" l="1042" r="98438">
                          <a14:foregroundMark x1="45833" y1="40684" x2="56250" y2="46388"/>
                          <a14:foregroundMark x1="30208" y1="68061" x2="30208" y2="68061"/>
                          <a14:foregroundMark x1="45313" y1="14829" x2="45313" y2="14829"/>
                          <a14:foregroundMark x1="56250" y1="10646" x2="56250" y2="10646"/>
                          <a14:foregroundMark x1="66146" y1="9125" x2="66146" y2="9125"/>
                          <a14:foregroundMark x1="43750" y1="27757" x2="43750" y2="27757"/>
                          <a14:foregroundMark x1="26042" y1="87072" x2="26042" y2="87072"/>
                          <a14:foregroundMark x1="50521" y1="59696" x2="50521" y2="59696"/>
                          <a14:foregroundMark x1="85938" y1="79468" x2="85938" y2="79468"/>
                          <a14:foregroundMark x1="57813" y1="71863" x2="57813" y2="71863"/>
                          <a14:foregroundMark x1="47917" y1="79848" x2="47917" y2="79848"/>
                          <a14:foregroundMark x1="42188" y1="95817" x2="42188" y2="95817"/>
                          <a14:foregroundMark x1="30729" y1="4563" x2="30729" y2="4563"/>
                          <a14:foregroundMark x1="15104" y1="43726" x2="15104" y2="43726"/>
                        </a14:backgroundRemoval>
                      </a14:imgEffect>
                      <a14:imgEffect>
                        <a14:brightnessContrast bright="-20000" contrast="20000"/>
                      </a14:imgEffect>
                    </a14:imgLayer>
                  </a14:imgProps>
                </a:ext>
              </a:extLst>
            </a:blip>
            <a:stretch>
              <a:fillRect/>
            </a:stretch>
          </p:blipFill>
          <p:spPr>
            <a:xfrm rot="314180">
              <a:off x="3981551" y="3064160"/>
              <a:ext cx="787036" cy="1078074"/>
            </a:xfrm>
            <a:prstGeom prst="rect">
              <a:avLst/>
            </a:prstGeom>
          </p:spPr>
        </p:pic>
      </p:grpSp>
      <p:grpSp>
        <p:nvGrpSpPr>
          <p:cNvPr id="28" name="Group 27"/>
          <p:cNvGrpSpPr/>
          <p:nvPr/>
        </p:nvGrpSpPr>
        <p:grpSpPr>
          <a:xfrm>
            <a:off x="447307" y="1904056"/>
            <a:ext cx="1320524" cy="2535210"/>
            <a:chOff x="2572222" y="478462"/>
            <a:chExt cx="2829829" cy="5027749"/>
          </a:xfrm>
        </p:grpSpPr>
        <p:pic>
          <p:nvPicPr>
            <p:cNvPr id="29" name="Picture 14" descr="Image result for kitchen uniform black apron"/>
            <p:cNvPicPr>
              <a:picLocks noChangeAspect="1" noChangeArrowheads="1"/>
            </p:cNvPicPr>
            <p:nvPr/>
          </p:nvPicPr>
          <p:blipFill rotWithShape="1">
            <a:blip r:embed="rId3">
              <a:extLst>
                <a:ext uri="{28A0092B-C50C-407E-A947-70E740481C1C}">
                  <a14:useLocalDpi xmlns:a14="http://schemas.microsoft.com/office/drawing/2010/main" val="0"/>
                </a:ext>
              </a:extLst>
            </a:blip>
            <a:srcRect l="20652" t="23175" r="27292" b="15168"/>
            <a:stretch/>
          </p:blipFill>
          <p:spPr bwMode="auto">
            <a:xfrm>
              <a:off x="2572222" y="478462"/>
              <a:ext cx="2829829" cy="502774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4">
              <a:extLst>
                <a:ext uri="{BEBA8EAE-BF5A-486C-A8C5-ECC9F3942E4B}">
                  <a14:imgProps xmlns:a14="http://schemas.microsoft.com/office/drawing/2010/main">
                    <a14:imgLayer r:embed="rId5">
                      <a14:imgEffect>
                        <a14:backgroundRemoval t="0" b="92802" l="0" r="95035">
                          <a14:foregroundMark x1="29433" y1="26735" x2="29433" y2="26735"/>
                          <a14:foregroundMark x1="62411" y1="18766" x2="62411" y2="18766"/>
                          <a14:foregroundMark x1="46809" y1="11311" x2="46809" y2="11311"/>
                          <a14:foregroundMark x1="59574" y1="8997" x2="59574" y2="8997"/>
                          <a14:foregroundMark x1="73759" y1="13368" x2="73759" y2="13368"/>
                          <a14:foregroundMark x1="78369" y1="21851" x2="78369" y2="21851"/>
                          <a14:foregroundMark x1="71986" y1="30334" x2="71986" y2="30334"/>
                          <a14:foregroundMark x1="32270" y1="19280" x2="33688" y2="42159"/>
                          <a14:foregroundMark x1="54255" y1="44216" x2="54255" y2="44216"/>
                          <a14:foregroundMark x1="55319" y1="38303" x2="55319" y2="38303"/>
                          <a14:foregroundMark x1="60638" y1="32648" x2="60638" y2="32648"/>
                          <a14:foregroundMark x1="32624" y1="71208" x2="32624" y2="71208"/>
                          <a14:foregroundMark x1="28723" y1="86889" x2="28723" y2="86889"/>
                          <a14:foregroundMark x1="26596" y1="81234" x2="26596" y2="81234"/>
                          <a14:foregroundMark x1="49645" y1="80206" x2="49645" y2="80206"/>
                          <a14:foregroundMark x1="45390" y1="78149" x2="45390" y2="78149"/>
                          <a14:foregroundMark x1="48582" y1="76607" x2="48582" y2="76607"/>
                          <a14:foregroundMark x1="39007" y1="20566" x2="39007" y2="20566"/>
                          <a14:foregroundMark x1="43617" y1="9769" x2="43617" y2="9769"/>
                          <a14:foregroundMark x1="73404" y1="11825" x2="73404" y2="11825"/>
                          <a14:foregroundMark x1="27660" y1="90488" x2="27660" y2="90488"/>
                          <a14:foregroundMark x1="45745" y1="91260" x2="45745" y2="91260"/>
                          <a14:foregroundMark x1="77660" y1="88689" x2="77660" y2="88689"/>
                          <a14:foregroundMark x1="74823" y1="90746" x2="74823" y2="90746"/>
                          <a14:backgroundMark x1="37234" y1="22622" x2="37234" y2="22622"/>
                          <a14:backgroundMark x1="43262" y1="30077" x2="43262" y2="30077"/>
                          <a14:backgroundMark x1="29078" y1="89460" x2="29078" y2="89460"/>
                        </a14:backgroundRemoval>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312133">
              <a:off x="3835225" y="1438399"/>
              <a:ext cx="265419" cy="366127"/>
            </a:xfrm>
            <a:prstGeom prst="rect">
              <a:avLst/>
            </a:prstGeom>
          </p:spPr>
        </p:pic>
      </p:grpSp>
      <p:pic>
        <p:nvPicPr>
          <p:cNvPr id="23" name="Picture 22"/>
          <p:cNvPicPr>
            <a:picLocks noChangeAspect="1"/>
          </p:cNvPicPr>
          <p:nvPr/>
        </p:nvPicPr>
        <p:blipFill rotWithShape="1">
          <a:blip r:embed="rId8"/>
          <a:srcRect l="18924" r="12520"/>
          <a:stretch/>
        </p:blipFill>
        <p:spPr>
          <a:xfrm>
            <a:off x="3092244" y="1904055"/>
            <a:ext cx="2211093" cy="2535211"/>
          </a:xfrm>
          <a:prstGeom prst="rect">
            <a:avLst/>
          </a:prstGeom>
        </p:spPr>
      </p:pic>
      <p:pic>
        <p:nvPicPr>
          <p:cNvPr id="11" name="Picture 10"/>
          <p:cNvPicPr>
            <a:picLocks noChangeAspect="1"/>
          </p:cNvPicPr>
          <p:nvPr/>
        </p:nvPicPr>
        <p:blipFill>
          <a:blip r:embed="rId9"/>
          <a:stretch>
            <a:fillRect/>
          </a:stretch>
        </p:blipFill>
        <p:spPr>
          <a:xfrm>
            <a:off x="5303338" y="1909208"/>
            <a:ext cx="3456732" cy="2530059"/>
          </a:xfrm>
          <a:prstGeom prst="rect">
            <a:avLst/>
          </a:prstGeom>
        </p:spPr>
      </p:pic>
      <p:sp>
        <p:nvSpPr>
          <p:cNvPr id="12" name="TextBox 11"/>
          <p:cNvSpPr txBox="1"/>
          <p:nvPr/>
        </p:nvSpPr>
        <p:spPr>
          <a:xfrm>
            <a:off x="677163" y="4439266"/>
            <a:ext cx="2347216" cy="369332"/>
          </a:xfrm>
          <a:prstGeom prst="rect">
            <a:avLst/>
          </a:prstGeom>
          <a:noFill/>
        </p:spPr>
        <p:txBody>
          <a:bodyPr wrap="square" rtlCol="0">
            <a:spAutoFit/>
          </a:bodyPr>
          <a:lstStyle/>
          <a:p>
            <a:pPr algn="ctr"/>
            <a:r>
              <a:rPr lang="en-US" dirty="0" smtClean="0"/>
              <a:t>Clean vs. Dirty</a:t>
            </a:r>
            <a:endParaRPr lang="en-US" dirty="0"/>
          </a:p>
        </p:txBody>
      </p:sp>
      <p:sp>
        <p:nvSpPr>
          <p:cNvPr id="27" name="TextBox 26"/>
          <p:cNvSpPr txBox="1"/>
          <p:nvPr/>
        </p:nvSpPr>
        <p:spPr>
          <a:xfrm>
            <a:off x="5580814" y="4439266"/>
            <a:ext cx="2901779" cy="369332"/>
          </a:xfrm>
          <a:prstGeom prst="rect">
            <a:avLst/>
          </a:prstGeom>
          <a:noFill/>
        </p:spPr>
        <p:txBody>
          <a:bodyPr wrap="square" rtlCol="0">
            <a:spAutoFit/>
          </a:bodyPr>
          <a:lstStyle/>
          <a:p>
            <a:pPr algn="ctr"/>
            <a:r>
              <a:rPr lang="en-US" dirty="0" smtClean="0"/>
              <a:t>Professional vs. Street wear</a:t>
            </a:r>
            <a:endParaRPr lang="en-US" dirty="0"/>
          </a:p>
        </p:txBody>
      </p:sp>
      <p:sp>
        <p:nvSpPr>
          <p:cNvPr id="31" name="TextBox 30"/>
          <p:cNvSpPr txBox="1"/>
          <p:nvPr/>
        </p:nvSpPr>
        <p:spPr>
          <a:xfrm>
            <a:off x="2746900" y="4439266"/>
            <a:ext cx="2901779" cy="369332"/>
          </a:xfrm>
          <a:prstGeom prst="rect">
            <a:avLst/>
          </a:prstGeom>
          <a:noFill/>
        </p:spPr>
        <p:txBody>
          <a:bodyPr wrap="square" rtlCol="0">
            <a:spAutoFit/>
          </a:bodyPr>
          <a:lstStyle/>
          <a:p>
            <a:pPr algn="ctr"/>
            <a:r>
              <a:rPr lang="en-US" dirty="0" smtClean="0"/>
              <a:t>Uniforms</a:t>
            </a:r>
            <a:endParaRPr lang="en-US" dirty="0"/>
          </a:p>
        </p:txBody>
      </p:sp>
    </p:spTree>
    <p:extLst>
      <p:ext uri="{BB962C8B-B14F-4D97-AF65-F5344CB8AC3E}">
        <p14:creationId xmlns:p14="http://schemas.microsoft.com/office/powerpoint/2010/main" val="1263334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7"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035590" y="1247167"/>
            <a:ext cx="5421736" cy="1569660"/>
          </a:xfrm>
          <a:prstGeom prst="rect">
            <a:avLst/>
          </a:prstGeom>
          <a:solidFill>
            <a:schemeClr val="accent6">
              <a:lumMod val="75000"/>
            </a:schemeClr>
          </a:solidFill>
          <a:ln>
            <a:noFill/>
          </a:ln>
        </p:spPr>
        <p:txBody>
          <a:bodyPr wrap="square">
            <a:spAutoFit/>
          </a:bodyPr>
          <a:lstStyle/>
          <a:p>
            <a:pPr algn="ctr"/>
            <a:r>
              <a:rPr lang="en-US" sz="4800" b="1" dirty="0" smtClean="0">
                <a:solidFill>
                  <a:prstClr val="black"/>
                </a:solidFill>
                <a:ea typeface="+mj-ea"/>
                <a:cs typeface="+mj-cs"/>
              </a:rPr>
              <a:t>Actions </a:t>
            </a:r>
            <a:r>
              <a:rPr lang="en-US" sz="4800" b="1" dirty="0">
                <a:solidFill>
                  <a:prstClr val="black"/>
                </a:solidFill>
                <a:ea typeface="+mj-ea"/>
                <a:cs typeface="+mj-cs"/>
              </a:rPr>
              <a:t>Speak Louder Than </a:t>
            </a:r>
            <a:r>
              <a:rPr lang="en-US" sz="4800" b="1" dirty="0" smtClean="0">
                <a:solidFill>
                  <a:prstClr val="black"/>
                </a:solidFill>
                <a:ea typeface="+mj-ea"/>
                <a:cs typeface="+mj-cs"/>
              </a:rPr>
              <a:t>Words</a:t>
            </a:r>
          </a:p>
        </p:txBody>
      </p:sp>
      <p:sp>
        <p:nvSpPr>
          <p:cNvPr id="5" name="Rectangle 4"/>
          <p:cNvSpPr/>
          <p:nvPr/>
        </p:nvSpPr>
        <p:spPr>
          <a:xfrm>
            <a:off x="880221" y="3202367"/>
            <a:ext cx="7604380" cy="1938992"/>
          </a:xfrm>
          <a:prstGeom prst="rect">
            <a:avLst/>
          </a:prstGeom>
          <a:ln>
            <a:noFill/>
          </a:ln>
        </p:spPr>
        <p:txBody>
          <a:bodyPr wrap="square">
            <a:spAutoFit/>
          </a:bodyPr>
          <a:lstStyle/>
          <a:p>
            <a:r>
              <a:rPr lang="en-US" sz="3600" b="1" dirty="0" smtClean="0">
                <a:solidFill>
                  <a:schemeClr val="accent6"/>
                </a:solidFill>
                <a:effectLst>
                  <a:glow rad="101600">
                    <a:schemeClr val="tx1">
                      <a:alpha val="60000"/>
                    </a:schemeClr>
                  </a:glow>
                </a:effectLst>
                <a:ea typeface="+mj-ea"/>
                <a:cs typeface="+mj-cs"/>
              </a:rPr>
              <a:t>Instructions: </a:t>
            </a:r>
          </a:p>
          <a:p>
            <a:r>
              <a:rPr lang="en-US" sz="2800" b="1" dirty="0" smtClean="0">
                <a:solidFill>
                  <a:schemeClr val="accent6"/>
                </a:solidFill>
                <a:effectLst>
                  <a:glow rad="101600">
                    <a:schemeClr val="tx1">
                      <a:alpha val="60000"/>
                    </a:schemeClr>
                  </a:glow>
                </a:effectLst>
              </a:rPr>
              <a:t>Select a piece of paper from the bowl. </a:t>
            </a:r>
          </a:p>
          <a:p>
            <a:r>
              <a:rPr lang="en-US" sz="2800" b="1" dirty="0" smtClean="0">
                <a:solidFill>
                  <a:schemeClr val="accent6"/>
                </a:solidFill>
                <a:effectLst>
                  <a:glow rad="101600">
                    <a:schemeClr val="tx1">
                      <a:alpha val="60000"/>
                    </a:schemeClr>
                  </a:glow>
                </a:effectLst>
              </a:rPr>
              <a:t>Without using </a:t>
            </a:r>
            <a:r>
              <a:rPr lang="en-US" sz="2800" b="1" dirty="0" smtClean="0">
                <a:solidFill>
                  <a:schemeClr val="accent6"/>
                </a:solidFill>
                <a:effectLst>
                  <a:glow rad="101600">
                    <a:schemeClr val="tx1">
                      <a:alpha val="60000"/>
                    </a:schemeClr>
                  </a:glow>
                </a:effectLst>
              </a:rPr>
              <a:t>any words</a:t>
            </a:r>
            <a:r>
              <a:rPr lang="en-US" sz="2800" b="1" dirty="0" smtClean="0">
                <a:solidFill>
                  <a:schemeClr val="accent6"/>
                </a:solidFill>
                <a:effectLst>
                  <a:glow rad="101600">
                    <a:schemeClr val="tx1">
                      <a:alpha val="60000"/>
                    </a:schemeClr>
                  </a:glow>
                </a:effectLst>
              </a:rPr>
              <a:t>, act out the emotion. </a:t>
            </a:r>
          </a:p>
          <a:p>
            <a:r>
              <a:rPr lang="en-US" sz="2800" b="1" dirty="0" smtClean="0">
                <a:solidFill>
                  <a:schemeClr val="accent6"/>
                </a:solidFill>
                <a:effectLst>
                  <a:glow rad="101600">
                    <a:schemeClr val="tx1">
                      <a:alpha val="60000"/>
                    </a:schemeClr>
                  </a:glow>
                </a:effectLst>
              </a:rPr>
              <a:t>Then, the class will guess the emotion portrayed. </a:t>
            </a:r>
            <a:endParaRPr lang="en-US" sz="2800" b="1" dirty="0" smtClean="0">
              <a:solidFill>
                <a:schemeClr val="accent6"/>
              </a:solidFill>
              <a:effectLst>
                <a:glow rad="101600">
                  <a:schemeClr val="tx1">
                    <a:alpha val="60000"/>
                  </a:schemeClr>
                </a:glow>
              </a:effectLst>
              <a:ea typeface="+mj-ea"/>
              <a:cs typeface="+mj-cs"/>
            </a:endParaRPr>
          </a:p>
        </p:txBody>
      </p:sp>
      <p:sp>
        <p:nvSpPr>
          <p:cNvPr id="12" name="Rectangle 11"/>
          <p:cNvSpPr/>
          <p:nvPr/>
        </p:nvSpPr>
        <p:spPr>
          <a:xfrm>
            <a:off x="661012" y="671520"/>
            <a:ext cx="7821976" cy="5045725"/>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endParaRPr lang="en-US"/>
          </a:p>
        </p:txBody>
      </p:sp>
      <p:sp>
        <p:nvSpPr>
          <p:cNvPr id="7" name="Rectangle 6"/>
          <p:cNvSpPr/>
          <p:nvPr/>
        </p:nvSpPr>
        <p:spPr>
          <a:xfrm>
            <a:off x="532417" y="5196249"/>
            <a:ext cx="8079166" cy="461665"/>
          </a:xfrm>
          <a:prstGeom prst="rect">
            <a:avLst/>
          </a:prstGeom>
          <a:ln>
            <a:noFill/>
          </a:ln>
        </p:spPr>
        <p:txBody>
          <a:bodyPr wrap="square">
            <a:spAutoFit/>
          </a:bodyPr>
          <a:lstStyle/>
          <a:p>
            <a:pPr algn="ctr"/>
            <a:r>
              <a:rPr lang="en-US" sz="2400" b="1" dirty="0" smtClean="0">
                <a:solidFill>
                  <a:schemeClr val="bg1"/>
                </a:solidFill>
                <a:effectLst>
                  <a:glow rad="101600">
                    <a:schemeClr val="tx1">
                      <a:alpha val="60000"/>
                    </a:schemeClr>
                  </a:glow>
                </a:effectLst>
                <a:ea typeface="+mj-ea"/>
                <a:cs typeface="+mj-cs"/>
              </a:rPr>
              <a:t>Hold on to your piece of paper for the next activity.</a:t>
            </a:r>
            <a:endParaRPr lang="en-US" b="1" dirty="0" smtClean="0">
              <a:solidFill>
                <a:schemeClr val="bg1"/>
              </a:solidFill>
              <a:effectLst>
                <a:glow rad="101600">
                  <a:schemeClr val="tx1">
                    <a:alpha val="60000"/>
                  </a:schemeClr>
                </a:glow>
              </a:effectLst>
              <a:ea typeface="+mj-ea"/>
              <a:cs typeface="+mj-cs"/>
            </a:endParaRPr>
          </a:p>
        </p:txBody>
      </p:sp>
    </p:spTree>
    <p:extLst>
      <p:ext uri="{BB962C8B-B14F-4D97-AF65-F5344CB8AC3E}">
        <p14:creationId xmlns:p14="http://schemas.microsoft.com/office/powerpoint/2010/main" val="4025701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5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24000">
              <a:schemeClr val="accent1">
                <a:lumMod val="5000"/>
                <a:lumOff val="95000"/>
              </a:schemeClr>
            </a:gs>
            <a:gs pos="0">
              <a:srgbClr val="96C7CC"/>
            </a:gs>
            <a:gs pos="80000">
              <a:srgbClr val="044666"/>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524" b="8171"/>
          <a:stretch/>
        </p:blipFill>
        <p:spPr>
          <a:xfrm>
            <a:off x="-1" y="3174908"/>
            <a:ext cx="9144000" cy="2532888"/>
          </a:xfrm>
          <a:prstGeom prst="rect">
            <a:avLst/>
          </a:prstGeom>
        </p:spPr>
      </p:pic>
      <p:sp>
        <p:nvSpPr>
          <p:cNvPr id="7" name="Text Placeholder 3"/>
          <p:cNvSpPr>
            <a:spLocks noGrp="1"/>
          </p:cNvSpPr>
          <p:nvPr>
            <p:ph type="body" sz="quarter" idx="13"/>
          </p:nvPr>
        </p:nvSpPr>
        <p:spPr>
          <a:xfrm>
            <a:off x="537980" y="1602177"/>
            <a:ext cx="8068037" cy="1142830"/>
          </a:xfrm>
        </p:spPr>
        <p:txBody>
          <a:bodyPr>
            <a:noAutofit/>
          </a:bodyPr>
          <a:lstStyle/>
          <a:p>
            <a:pPr algn="ctr">
              <a:spcAft>
                <a:spcPts val="1000"/>
              </a:spcAft>
            </a:pPr>
            <a:r>
              <a:rPr lang="en-US" altLang="en-US" sz="4400" dirty="0" smtClean="0">
                <a:latin typeface="Bahnschrift Light" panose="020B0502040204020203" pitchFamily="34" charset="0"/>
              </a:rPr>
              <a:t>It takes a village to raise a child.</a:t>
            </a:r>
          </a:p>
        </p:txBody>
      </p:sp>
      <p:sp>
        <p:nvSpPr>
          <p:cNvPr id="14" name="Text Placeholder 3"/>
          <p:cNvSpPr txBox="1">
            <a:spLocks/>
          </p:cNvSpPr>
          <p:nvPr/>
        </p:nvSpPr>
        <p:spPr>
          <a:xfrm>
            <a:off x="4571998" y="2315106"/>
            <a:ext cx="3802364" cy="859801"/>
          </a:xfrm>
          <a:prstGeom prst="rect">
            <a:avLst/>
          </a:prstGeom>
        </p:spPr>
        <p:txBody>
          <a:bodyPr vert="horz" lIns="91440" tIns="45720" rIns="91440" bIns="45720" rtlCol="0">
            <a:noAutofit/>
          </a:bodyPr>
          <a:lst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r">
              <a:spcAft>
                <a:spcPts val="1000"/>
              </a:spcAft>
            </a:pPr>
            <a:r>
              <a:rPr lang="en-US" altLang="en-US" sz="3200" dirty="0" smtClean="0">
                <a:latin typeface="Bahnschrift Light" panose="020B0502040204020203" pitchFamily="34" charset="0"/>
              </a:rPr>
              <a:t>- African Proverb</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868" y="-551764"/>
            <a:ext cx="3625226" cy="3013742"/>
          </a:xfrm>
          <a:prstGeom prst="rect">
            <a:avLst/>
          </a:prstGeom>
        </p:spPr>
      </p:pic>
    </p:spTree>
    <p:extLst>
      <p:ext uri="{BB962C8B-B14F-4D97-AF65-F5344CB8AC3E}">
        <p14:creationId xmlns:p14="http://schemas.microsoft.com/office/powerpoint/2010/main" val="249163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childTnLst>
                                </p:cTn>
                              </p:par>
                              <p:par>
                                <p:cTn id="15" presetID="36" presetClass="path" presetSubtype="0" accel="50000" decel="50000" fill="hold" nodeType="withEffect">
                                  <p:stCondLst>
                                    <p:cond delay="0"/>
                                  </p:stCondLst>
                                  <p:childTnLst>
                                    <p:animMotion origin="layout" path="M -0.83039 -0.48449 L -0.83039 -0.24236 C -0.83039 -0.13426 -0.60209 -3.7037E-7 -0.41546 -3.7037E-7 L -0.00018 -3.7037E-7 " pathEditMode="relative" rAng="0" ptsTypes="AAAA">
                                      <p:cBhvr>
                                        <p:cTn id="16" dur="6000" spd="-100000" fill="hold"/>
                                        <p:tgtEl>
                                          <p:spTgt spid="3"/>
                                        </p:tgtEl>
                                        <p:attrNameLst>
                                          <p:attrName>ppt_x</p:attrName>
                                          <p:attrName>ppt_y</p:attrName>
                                        </p:attrNameLst>
                                      </p:cBhvr>
                                      <p:rCtr x="41510" y="24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96967" y="1028699"/>
            <a:ext cx="4750067" cy="1143000"/>
          </a:xfrm>
          <a:solidFill>
            <a:schemeClr val="accent6">
              <a:lumMod val="75000"/>
            </a:schemeClr>
          </a:solidFill>
        </p:spPr>
        <p:txBody>
          <a:bodyPr>
            <a:normAutofit/>
          </a:bodyPr>
          <a:lstStyle/>
          <a:p>
            <a:pPr algn="ctr"/>
            <a:r>
              <a:rPr lang="en-US" sz="4800" dirty="0" smtClean="0"/>
              <a:t>Watch Your Tone!</a:t>
            </a:r>
            <a:endParaRPr lang="en-US" sz="4800" dirty="0"/>
          </a:p>
        </p:txBody>
      </p:sp>
      <p:sp>
        <p:nvSpPr>
          <p:cNvPr id="4" name="Rectangle 3"/>
          <p:cNvSpPr/>
          <p:nvPr/>
        </p:nvSpPr>
        <p:spPr>
          <a:xfrm>
            <a:off x="1338577" y="2761246"/>
            <a:ext cx="6661758" cy="1077218"/>
          </a:xfrm>
          <a:prstGeom prst="rect">
            <a:avLst/>
          </a:prstGeom>
          <a:ln>
            <a:noFill/>
          </a:ln>
        </p:spPr>
        <p:txBody>
          <a:bodyPr wrap="square">
            <a:spAutoFit/>
          </a:bodyPr>
          <a:lstStyle/>
          <a:p>
            <a:r>
              <a:rPr lang="en-US" sz="3600" b="1" dirty="0" smtClean="0">
                <a:solidFill>
                  <a:schemeClr val="accent6"/>
                </a:solidFill>
                <a:effectLst>
                  <a:glow rad="101600">
                    <a:schemeClr val="tx1">
                      <a:alpha val="60000"/>
                    </a:schemeClr>
                  </a:glow>
                </a:effectLst>
                <a:ea typeface="+mj-ea"/>
                <a:cs typeface="+mj-cs"/>
              </a:rPr>
              <a:t>Instructions: </a:t>
            </a:r>
          </a:p>
          <a:p>
            <a:r>
              <a:rPr lang="en-US" sz="2800" b="1" dirty="0" smtClean="0">
                <a:solidFill>
                  <a:schemeClr val="accent6"/>
                </a:solidFill>
                <a:effectLst>
                  <a:glow rad="101600">
                    <a:schemeClr val="tx1">
                      <a:alpha val="60000"/>
                    </a:schemeClr>
                  </a:glow>
                </a:effectLst>
              </a:rPr>
              <a:t>Say the sentence below with your emotion.</a:t>
            </a:r>
            <a:endParaRPr lang="en-US" sz="2800" b="1" dirty="0" smtClean="0">
              <a:solidFill>
                <a:schemeClr val="accent6"/>
              </a:solidFill>
              <a:effectLst>
                <a:glow rad="101600">
                  <a:schemeClr val="tx1">
                    <a:alpha val="60000"/>
                  </a:schemeClr>
                </a:glow>
              </a:effectLst>
              <a:ea typeface="+mj-ea"/>
              <a:cs typeface="+mj-cs"/>
            </a:endParaRPr>
          </a:p>
        </p:txBody>
      </p:sp>
      <p:sp>
        <p:nvSpPr>
          <p:cNvPr id="5" name="Rectangle 4"/>
          <p:cNvSpPr/>
          <p:nvPr/>
        </p:nvSpPr>
        <p:spPr>
          <a:xfrm>
            <a:off x="859055" y="4381845"/>
            <a:ext cx="7620802" cy="707886"/>
          </a:xfrm>
          <a:prstGeom prst="rect">
            <a:avLst/>
          </a:prstGeom>
          <a:ln>
            <a:noFill/>
          </a:ln>
        </p:spPr>
        <p:txBody>
          <a:bodyPr wrap="square">
            <a:spAutoFit/>
          </a:bodyPr>
          <a:lstStyle/>
          <a:p>
            <a:pPr algn="ctr"/>
            <a:r>
              <a:rPr lang="en-US" sz="4000" b="1" dirty="0" smtClean="0">
                <a:solidFill>
                  <a:schemeClr val="accent6"/>
                </a:solidFill>
                <a:effectLst>
                  <a:glow rad="101600">
                    <a:schemeClr val="tx1">
                      <a:alpha val="60000"/>
                    </a:schemeClr>
                  </a:glow>
                </a:effectLst>
                <a:ea typeface="+mj-ea"/>
                <a:cs typeface="+mj-cs"/>
              </a:rPr>
              <a:t>“You have got to be kidding me.”</a:t>
            </a:r>
          </a:p>
        </p:txBody>
      </p:sp>
      <p:sp>
        <p:nvSpPr>
          <p:cNvPr id="7" name="Rectangle 6"/>
          <p:cNvSpPr/>
          <p:nvPr/>
        </p:nvSpPr>
        <p:spPr>
          <a:xfrm>
            <a:off x="661012" y="671520"/>
            <a:ext cx="7821976" cy="5045725"/>
          </a:xfrm>
          <a:prstGeom prst="rect">
            <a:avLst/>
          </a:prstGeom>
          <a:noFill/>
          <a:ln w="28575">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09139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D7E9EB"/>
            </a:gs>
            <a:gs pos="49000">
              <a:srgbClr val="FFFFFF"/>
            </a:gs>
            <a:gs pos="78000">
              <a:srgbClr val="044666"/>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524" b="8171"/>
          <a:stretch/>
        </p:blipFill>
        <p:spPr>
          <a:xfrm>
            <a:off x="0" y="3234437"/>
            <a:ext cx="9144000" cy="2532888"/>
          </a:xfrm>
          <a:prstGeom prst="rect">
            <a:avLst/>
          </a:prstGeom>
        </p:spPr>
      </p:pic>
      <p:sp>
        <p:nvSpPr>
          <p:cNvPr id="8" name="Title 1"/>
          <p:cNvSpPr>
            <a:spLocks noGrp="1"/>
          </p:cNvSpPr>
          <p:nvPr>
            <p:ph type="title"/>
          </p:nvPr>
        </p:nvSpPr>
        <p:spPr>
          <a:xfrm>
            <a:off x="457199" y="904085"/>
            <a:ext cx="8229600" cy="1143000"/>
          </a:xfrm>
        </p:spPr>
        <p:txBody>
          <a:bodyPr>
            <a:normAutofit/>
          </a:bodyPr>
          <a:lstStyle/>
          <a:p>
            <a:pPr algn="ctr"/>
            <a:r>
              <a:rPr lang="en-US" sz="4800" dirty="0" smtClean="0">
                <a:solidFill>
                  <a:schemeClr val="accent3"/>
                </a:solidFill>
                <a:latin typeface="Bahnschrift Light" panose="020B0502040204020203" pitchFamily="34" charset="0"/>
              </a:rPr>
              <a:t>Visual Communication</a:t>
            </a:r>
            <a:endParaRPr lang="en-US" sz="4800" dirty="0">
              <a:solidFill>
                <a:schemeClr val="accent3"/>
              </a:solidFill>
              <a:latin typeface="Bahnschrift Light" panose="020B0502040204020203" pitchFamily="34" charset="0"/>
            </a:endParaRPr>
          </a:p>
        </p:txBody>
      </p:sp>
      <p:sp>
        <p:nvSpPr>
          <p:cNvPr id="9" name="Rectangle 8"/>
          <p:cNvSpPr/>
          <p:nvPr/>
        </p:nvSpPr>
        <p:spPr>
          <a:xfrm>
            <a:off x="1461464" y="2063707"/>
            <a:ext cx="6221070" cy="1384995"/>
          </a:xfrm>
          <a:prstGeom prst="rect">
            <a:avLst/>
          </a:prstGeom>
          <a:solidFill>
            <a:srgbClr val="9BBB59">
              <a:alpha val="89804"/>
            </a:srgbClr>
          </a:solidFill>
        </p:spPr>
        <p:txBody>
          <a:bodyPr wrap="square">
            <a:spAutoFit/>
          </a:bodyPr>
          <a:lstStyle/>
          <a:p>
            <a:pPr algn="ctr"/>
            <a:r>
              <a:rPr lang="en-US" sz="2800" dirty="0">
                <a:solidFill>
                  <a:schemeClr val="bg1"/>
                </a:solidFill>
                <a:latin typeface="Merriweather"/>
              </a:rPr>
              <a:t>Visual communication is the transmission of ideas and information using symbols, images, and words.  </a:t>
            </a:r>
            <a:endParaRPr lang="en-US" sz="2800" dirty="0">
              <a:solidFill>
                <a:schemeClr val="bg1"/>
              </a:solidFill>
            </a:endParaRPr>
          </a:p>
        </p:txBody>
      </p:sp>
      <p:sp>
        <p:nvSpPr>
          <p:cNvPr id="5" name="Rectangle 4"/>
          <p:cNvSpPr/>
          <p:nvPr/>
        </p:nvSpPr>
        <p:spPr>
          <a:xfrm>
            <a:off x="780056" y="713293"/>
            <a:ext cx="7583889" cy="5054031"/>
          </a:xfrm>
          <a:prstGeom prst="rect">
            <a:avLst/>
          </a:prstGeom>
          <a:noFill/>
          <a:ln w="1905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273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208697" y="2809535"/>
            <a:ext cx="2857466" cy="3311834"/>
          </a:xfrm>
          <a:prstGeom prst="rect">
            <a:avLst/>
          </a:prstGeom>
        </p:spPr>
      </p:pic>
      <p:pic>
        <p:nvPicPr>
          <p:cNvPr id="23" name="Picture 22"/>
          <p:cNvPicPr>
            <a:picLocks noChangeAspect="1"/>
          </p:cNvPicPr>
          <p:nvPr/>
        </p:nvPicPr>
        <p:blipFill>
          <a:blip r:embed="rId4"/>
          <a:stretch>
            <a:fillRect/>
          </a:stretch>
        </p:blipFill>
        <p:spPr>
          <a:xfrm>
            <a:off x="1208698" y="63137"/>
            <a:ext cx="2857466" cy="2746398"/>
          </a:xfrm>
          <a:prstGeom prst="rect">
            <a:avLst/>
          </a:prstGeom>
        </p:spPr>
      </p:pic>
      <p:pic>
        <p:nvPicPr>
          <p:cNvPr id="24" name="Picture 23"/>
          <p:cNvPicPr>
            <a:picLocks noChangeAspect="1"/>
          </p:cNvPicPr>
          <p:nvPr/>
        </p:nvPicPr>
        <p:blipFill>
          <a:blip r:embed="rId5"/>
          <a:stretch>
            <a:fillRect/>
          </a:stretch>
        </p:blipFill>
        <p:spPr>
          <a:xfrm>
            <a:off x="4279516" y="0"/>
            <a:ext cx="3307675" cy="3230880"/>
          </a:xfrm>
          <a:prstGeom prst="rect">
            <a:avLst/>
          </a:prstGeom>
        </p:spPr>
      </p:pic>
      <p:pic>
        <p:nvPicPr>
          <p:cNvPr id="26" name="Picture 25"/>
          <p:cNvPicPr>
            <a:picLocks noChangeAspect="1"/>
          </p:cNvPicPr>
          <p:nvPr/>
        </p:nvPicPr>
        <p:blipFill>
          <a:blip r:embed="rId6"/>
          <a:stretch>
            <a:fillRect/>
          </a:stretch>
        </p:blipFill>
        <p:spPr>
          <a:xfrm>
            <a:off x="4279515" y="3212530"/>
            <a:ext cx="3307676" cy="2908840"/>
          </a:xfrm>
          <a:prstGeom prst="rect">
            <a:avLst/>
          </a:prstGeom>
        </p:spPr>
      </p:pic>
    </p:spTree>
    <p:extLst>
      <p:ext uri="{BB962C8B-B14F-4D97-AF65-F5344CB8AC3E}">
        <p14:creationId xmlns:p14="http://schemas.microsoft.com/office/powerpoint/2010/main" val="842680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25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par>
                                <p:cTn id="14" presetID="10" presetClass="entr" presetSubtype="0" fill="hold" nodeType="withEffect">
                                  <p:stCondLst>
                                    <p:cond delay="75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917904" y="1876926"/>
            <a:ext cx="2659685" cy="1823568"/>
          </a:xfrm>
          <a:prstGeom prst="rect">
            <a:avLst/>
          </a:prstGeom>
        </p:spPr>
      </p:pic>
      <p:sp>
        <p:nvSpPr>
          <p:cNvPr id="9" name="Title 1"/>
          <p:cNvSpPr>
            <a:spLocks noGrp="1"/>
          </p:cNvSpPr>
          <p:nvPr>
            <p:ph type="title"/>
          </p:nvPr>
        </p:nvSpPr>
        <p:spPr>
          <a:xfrm>
            <a:off x="543828" y="287554"/>
            <a:ext cx="8229600" cy="1143000"/>
          </a:xfrm>
        </p:spPr>
        <p:txBody>
          <a:bodyPr/>
          <a:lstStyle/>
          <a:p>
            <a:r>
              <a:rPr lang="en-US" dirty="0" smtClean="0"/>
              <a:t>The Gold Standard</a:t>
            </a:r>
            <a:endParaRPr lang="en-US" dirty="0"/>
          </a:p>
        </p:txBody>
      </p:sp>
      <p:sp>
        <p:nvSpPr>
          <p:cNvPr id="10" name="Text Placeholder 2"/>
          <p:cNvSpPr>
            <a:spLocks noGrp="1"/>
          </p:cNvSpPr>
          <p:nvPr>
            <p:ph type="body" sz="quarter" idx="13"/>
          </p:nvPr>
        </p:nvSpPr>
        <p:spPr>
          <a:xfrm>
            <a:off x="543828" y="4521543"/>
            <a:ext cx="8316228" cy="3932713"/>
          </a:xfrm>
        </p:spPr>
        <p:txBody>
          <a:bodyPr>
            <a:normAutofit/>
          </a:bodyPr>
          <a:lstStyle/>
          <a:p>
            <a:r>
              <a:rPr lang="en-US" dirty="0" smtClean="0"/>
              <a:t>It is one thing to verbally instruct your staff to prepare food according to the gold standard, and another to create a visual guide for them to follow.</a:t>
            </a:r>
            <a:endParaRPr lang="en-US" dirty="0"/>
          </a:p>
        </p:txBody>
      </p:sp>
      <p:pic>
        <p:nvPicPr>
          <p:cNvPr id="1026" name="Picture 2" descr="Image result for cafe la lausd"/>
          <p:cNvPicPr>
            <a:picLocks noChangeAspect="1" noChangeArrowheads="1"/>
          </p:cNvPicPr>
          <p:nvPr/>
        </p:nvPicPr>
        <p:blipFill rotWithShape="1">
          <a:blip r:embed="rId4">
            <a:extLst>
              <a:ext uri="{28A0092B-C50C-407E-A947-70E740481C1C}">
                <a14:useLocalDpi xmlns:a14="http://schemas.microsoft.com/office/drawing/2010/main" val="0"/>
              </a:ext>
            </a:extLst>
          </a:blip>
          <a:srcRect t="28467" r="22554"/>
          <a:stretch/>
        </p:blipFill>
        <p:spPr bwMode="auto">
          <a:xfrm>
            <a:off x="3999297" y="1503692"/>
            <a:ext cx="4426050" cy="28003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02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D7E9EB"/>
            </a:gs>
            <a:gs pos="49000">
              <a:srgbClr val="FFFFFF"/>
            </a:gs>
            <a:gs pos="78000">
              <a:srgbClr val="044666"/>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524" b="8171"/>
          <a:stretch/>
        </p:blipFill>
        <p:spPr>
          <a:xfrm>
            <a:off x="0" y="3234437"/>
            <a:ext cx="9144000" cy="2532888"/>
          </a:xfrm>
          <a:prstGeom prst="rect">
            <a:avLst/>
          </a:prstGeom>
        </p:spPr>
      </p:pic>
      <p:sp>
        <p:nvSpPr>
          <p:cNvPr id="8" name="Title 1"/>
          <p:cNvSpPr>
            <a:spLocks noGrp="1"/>
          </p:cNvSpPr>
          <p:nvPr>
            <p:ph type="title"/>
          </p:nvPr>
        </p:nvSpPr>
        <p:spPr>
          <a:xfrm>
            <a:off x="457199" y="862485"/>
            <a:ext cx="8229600" cy="1143000"/>
          </a:xfrm>
        </p:spPr>
        <p:txBody>
          <a:bodyPr>
            <a:normAutofit/>
          </a:bodyPr>
          <a:lstStyle/>
          <a:p>
            <a:pPr algn="ctr"/>
            <a:r>
              <a:rPr lang="en-US" sz="4800" dirty="0" smtClean="0">
                <a:solidFill>
                  <a:schemeClr val="accent2"/>
                </a:solidFill>
                <a:latin typeface="Bahnschrift Light" panose="020B0502040204020203" pitchFamily="34" charset="0"/>
              </a:rPr>
              <a:t>Written Communication</a:t>
            </a:r>
            <a:endParaRPr lang="en-US" sz="4800" dirty="0">
              <a:solidFill>
                <a:schemeClr val="accent2"/>
              </a:solidFill>
              <a:latin typeface="Bahnschrift Light" panose="020B0502040204020203" pitchFamily="34" charset="0"/>
            </a:endParaRPr>
          </a:p>
        </p:txBody>
      </p:sp>
      <p:sp>
        <p:nvSpPr>
          <p:cNvPr id="9" name="Rectangle 8"/>
          <p:cNvSpPr/>
          <p:nvPr/>
        </p:nvSpPr>
        <p:spPr>
          <a:xfrm>
            <a:off x="1793536" y="1980508"/>
            <a:ext cx="5556926" cy="1384995"/>
          </a:xfrm>
          <a:prstGeom prst="rect">
            <a:avLst/>
          </a:prstGeom>
          <a:solidFill>
            <a:srgbClr val="C0504D">
              <a:alpha val="89804"/>
            </a:srgbClr>
          </a:solidFill>
        </p:spPr>
        <p:txBody>
          <a:bodyPr wrap="square">
            <a:spAutoFit/>
          </a:bodyPr>
          <a:lstStyle/>
          <a:p>
            <a:pPr algn="ctr"/>
            <a:r>
              <a:rPr lang="en-US" sz="2800" dirty="0">
                <a:solidFill>
                  <a:schemeClr val="bg1"/>
                </a:solidFill>
                <a:latin typeface="Merriweather"/>
              </a:rPr>
              <a:t>Written communication is the most common and effective mode of business communication. </a:t>
            </a:r>
            <a:endParaRPr lang="en-US" sz="2800" dirty="0">
              <a:solidFill>
                <a:schemeClr val="bg1"/>
              </a:solidFill>
            </a:endParaRPr>
          </a:p>
        </p:txBody>
      </p:sp>
      <p:sp>
        <p:nvSpPr>
          <p:cNvPr id="5" name="Rectangle 4"/>
          <p:cNvSpPr/>
          <p:nvPr/>
        </p:nvSpPr>
        <p:spPr>
          <a:xfrm>
            <a:off x="780056" y="713293"/>
            <a:ext cx="7583889" cy="5054031"/>
          </a:xfrm>
          <a:prstGeom prst="rect">
            <a:avLst/>
          </a:prstGeom>
          <a:noFill/>
          <a:ln w="1905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580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556528" y="439954"/>
            <a:ext cx="8229600" cy="1143000"/>
          </a:xfrm>
        </p:spPr>
        <p:txBody>
          <a:bodyPr/>
          <a:lstStyle/>
          <a:p>
            <a:endParaRPr lang="en-US"/>
          </a:p>
        </p:txBody>
      </p:sp>
      <p:pic>
        <p:nvPicPr>
          <p:cNvPr id="19" name="Picture 18"/>
          <p:cNvPicPr>
            <a:picLocks noChangeAspect="1"/>
          </p:cNvPicPr>
          <p:nvPr/>
        </p:nvPicPr>
        <p:blipFill>
          <a:blip r:embed="rId3"/>
          <a:stretch>
            <a:fillRect/>
          </a:stretch>
        </p:blipFill>
        <p:spPr>
          <a:xfrm>
            <a:off x="316270" y="142853"/>
            <a:ext cx="2804403" cy="3194581"/>
          </a:xfrm>
          <a:prstGeom prst="rect">
            <a:avLst/>
          </a:prstGeom>
        </p:spPr>
      </p:pic>
      <p:pic>
        <p:nvPicPr>
          <p:cNvPr id="20" name="Picture 19"/>
          <p:cNvPicPr>
            <a:picLocks noChangeAspect="1"/>
          </p:cNvPicPr>
          <p:nvPr/>
        </p:nvPicPr>
        <p:blipFill>
          <a:blip r:embed="rId4"/>
          <a:stretch>
            <a:fillRect/>
          </a:stretch>
        </p:blipFill>
        <p:spPr>
          <a:xfrm>
            <a:off x="439149" y="3237447"/>
            <a:ext cx="2600723" cy="2617253"/>
          </a:xfrm>
          <a:prstGeom prst="rect">
            <a:avLst/>
          </a:prstGeom>
        </p:spPr>
      </p:pic>
      <p:pic>
        <p:nvPicPr>
          <p:cNvPr id="21" name="Picture 20"/>
          <p:cNvPicPr>
            <a:picLocks noChangeAspect="1"/>
          </p:cNvPicPr>
          <p:nvPr/>
        </p:nvPicPr>
        <p:blipFill>
          <a:blip r:embed="rId5"/>
          <a:stretch>
            <a:fillRect/>
          </a:stretch>
        </p:blipFill>
        <p:spPr>
          <a:xfrm>
            <a:off x="3177322" y="1234132"/>
            <a:ext cx="2804403" cy="4102964"/>
          </a:xfrm>
          <a:prstGeom prst="rect">
            <a:avLst/>
          </a:prstGeom>
        </p:spPr>
      </p:pic>
      <p:pic>
        <p:nvPicPr>
          <p:cNvPr id="22" name="Picture 21"/>
          <p:cNvPicPr>
            <a:picLocks noChangeAspect="1"/>
          </p:cNvPicPr>
          <p:nvPr/>
        </p:nvPicPr>
        <p:blipFill>
          <a:blip r:embed="rId6"/>
          <a:stretch>
            <a:fillRect/>
          </a:stretch>
        </p:blipFill>
        <p:spPr>
          <a:xfrm>
            <a:off x="6038374" y="246494"/>
            <a:ext cx="2804403" cy="3090940"/>
          </a:xfrm>
          <a:prstGeom prst="rect">
            <a:avLst/>
          </a:prstGeom>
        </p:spPr>
      </p:pic>
      <p:pic>
        <p:nvPicPr>
          <p:cNvPr id="23" name="Picture 22"/>
          <p:cNvPicPr>
            <a:picLocks noChangeAspect="1"/>
          </p:cNvPicPr>
          <p:nvPr/>
        </p:nvPicPr>
        <p:blipFill>
          <a:blip r:embed="rId7"/>
          <a:stretch>
            <a:fillRect/>
          </a:stretch>
        </p:blipFill>
        <p:spPr>
          <a:xfrm>
            <a:off x="6119175" y="3238980"/>
            <a:ext cx="2666953" cy="2416259"/>
          </a:xfrm>
          <a:prstGeom prst="rect">
            <a:avLst/>
          </a:prstGeom>
        </p:spPr>
      </p:pic>
    </p:spTree>
    <p:extLst>
      <p:ext uri="{BB962C8B-B14F-4D97-AF65-F5344CB8AC3E}">
        <p14:creationId xmlns:p14="http://schemas.microsoft.com/office/powerpoint/2010/main" val="1342021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What Does Your Signature Mean?</a:t>
            </a:r>
            <a:endParaRPr lang="en-US" dirty="0"/>
          </a:p>
        </p:txBody>
      </p:sp>
      <p:sp>
        <p:nvSpPr>
          <p:cNvPr id="3" name="Text Placeholder 2"/>
          <p:cNvSpPr>
            <a:spLocks noGrp="1"/>
          </p:cNvSpPr>
          <p:nvPr>
            <p:ph type="body" sz="quarter" idx="13"/>
          </p:nvPr>
        </p:nvSpPr>
        <p:spPr>
          <a:xfrm>
            <a:off x="993275" y="4340083"/>
            <a:ext cx="7330706" cy="1311978"/>
          </a:xfrm>
        </p:spPr>
        <p:txBody>
          <a:bodyPr>
            <a:normAutofit lnSpcReduction="10000"/>
          </a:bodyPr>
          <a:lstStyle/>
          <a:p>
            <a:r>
              <a:rPr lang="en-US" dirty="0" smtClean="0"/>
              <a:t>When you sign a document you acknowledge that the document has been reviewed and you are verifying that the information is accurate. </a:t>
            </a:r>
            <a:endParaRPr lang="en-US" dirty="0"/>
          </a:p>
        </p:txBody>
      </p:sp>
      <p:pic>
        <p:nvPicPr>
          <p:cNvPr id="6" name="Picture 5"/>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005623" y="1682608"/>
            <a:ext cx="4648200" cy="2657475"/>
          </a:xfrm>
          <a:prstGeom prst="rect">
            <a:avLst/>
          </a:prstGeom>
        </p:spPr>
      </p:pic>
      <p:cxnSp>
        <p:nvCxnSpPr>
          <p:cNvPr id="8" name="Straight Connector 7"/>
          <p:cNvCxnSpPr/>
          <p:nvPr/>
        </p:nvCxnSpPr>
        <p:spPr>
          <a:xfrm flipV="1">
            <a:off x="3005623" y="2947845"/>
            <a:ext cx="448056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365051" y="2563998"/>
            <a:ext cx="6288772" cy="523220"/>
          </a:xfrm>
          <a:prstGeom prst="rect">
            <a:avLst/>
          </a:prstGeom>
          <a:noFill/>
        </p:spPr>
        <p:txBody>
          <a:bodyPr wrap="square" rtlCol="0">
            <a:spAutoFit/>
          </a:bodyPr>
          <a:lstStyle/>
          <a:p>
            <a:r>
              <a:rPr lang="en-US" sz="2800" dirty="0" smtClean="0"/>
              <a:t>Signature:</a:t>
            </a:r>
            <a:endParaRPr lang="en-US" sz="2800" dirty="0"/>
          </a:p>
        </p:txBody>
      </p:sp>
      <p:sp>
        <p:nvSpPr>
          <p:cNvPr id="4" name="Rectangle 3"/>
          <p:cNvSpPr/>
          <p:nvPr/>
        </p:nvSpPr>
        <p:spPr>
          <a:xfrm>
            <a:off x="984718" y="1430554"/>
            <a:ext cx="7190072" cy="2627919"/>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710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042219" y="856648"/>
            <a:ext cx="5253522" cy="3746654"/>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cstate="print"/>
          <a:srcRect l="12500" t="12222" r="10000" b="8889"/>
          <a:stretch>
            <a:fillRect/>
          </a:stretch>
        </p:blipFill>
        <p:spPr>
          <a:xfrm>
            <a:off x="2326874" y="1016121"/>
            <a:ext cx="4684213" cy="3364067"/>
          </a:xfrm>
          <a:prstGeom prst="rect">
            <a:avLst/>
          </a:prstGeom>
          <a:ln>
            <a:solidFill>
              <a:srgbClr val="000000"/>
            </a:solidFill>
          </a:ln>
        </p:spPr>
      </p:pic>
      <p:sp>
        <p:nvSpPr>
          <p:cNvPr id="7" name="Title 1"/>
          <p:cNvSpPr>
            <a:spLocks noGrp="1"/>
          </p:cNvSpPr>
          <p:nvPr>
            <p:ph type="title"/>
          </p:nvPr>
        </p:nvSpPr>
        <p:spPr>
          <a:xfrm>
            <a:off x="457200" y="-146497"/>
            <a:ext cx="8229600" cy="1143000"/>
          </a:xfrm>
        </p:spPr>
        <p:txBody>
          <a:bodyPr/>
          <a:lstStyle/>
          <a:p>
            <a:pPr algn="ctr"/>
            <a:r>
              <a:rPr lang="en-US" dirty="0" smtClean="0"/>
              <a:t>Production Record</a:t>
            </a:r>
            <a:endParaRPr lang="en-US" dirty="0"/>
          </a:p>
        </p:txBody>
      </p:sp>
      <p:pic>
        <p:nvPicPr>
          <p:cNvPr id="8" name="Picture 7"/>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577543" y="3810740"/>
            <a:ext cx="780498" cy="446227"/>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6796" y="3829990"/>
            <a:ext cx="685422" cy="446895"/>
          </a:xfrm>
          <a:prstGeom prst="rect">
            <a:avLst/>
          </a:prstGeom>
        </p:spPr>
      </p:pic>
      <p:sp>
        <p:nvSpPr>
          <p:cNvPr id="10" name="TextBox 9"/>
          <p:cNvSpPr txBox="1"/>
          <p:nvPr/>
        </p:nvSpPr>
        <p:spPr>
          <a:xfrm>
            <a:off x="733425" y="4757941"/>
            <a:ext cx="7677150" cy="1255728"/>
          </a:xfrm>
          <a:prstGeom prst="rect">
            <a:avLst/>
          </a:prstGeom>
          <a:noFill/>
        </p:spPr>
        <p:txBody>
          <a:bodyPr wrap="square" rtlCol="0">
            <a:spAutoFit/>
          </a:bodyPr>
          <a:lstStyle/>
          <a:p>
            <a:pPr algn="ctr">
              <a:lnSpc>
                <a:spcPct val="90000"/>
              </a:lnSpc>
            </a:pPr>
            <a:r>
              <a:rPr lang="en-US" sz="2800" dirty="0"/>
              <a:t>B</a:t>
            </a:r>
            <a:r>
              <a:rPr lang="en-US" sz="2800" dirty="0" smtClean="0"/>
              <a:t>y signing any document, you are certifying that the information on the report is true, correct and accurate with Food Services policies and procedure.</a:t>
            </a:r>
            <a:endParaRPr lang="en-US" sz="2800" dirty="0"/>
          </a:p>
        </p:txBody>
      </p:sp>
    </p:spTree>
    <p:extLst>
      <p:ext uri="{BB962C8B-B14F-4D97-AF65-F5344CB8AC3E}">
        <p14:creationId xmlns:p14="http://schemas.microsoft.com/office/powerpoint/2010/main" val="29472853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828" y="1189254"/>
            <a:ext cx="8229600" cy="1143000"/>
          </a:xfrm>
        </p:spPr>
        <p:txBody>
          <a:bodyPr>
            <a:noAutofit/>
          </a:bodyPr>
          <a:lstStyle/>
          <a:p>
            <a:pPr algn="ctr"/>
            <a:r>
              <a:rPr lang="en-US" dirty="0" smtClean="0"/>
              <a:t>Effective Communication Strategies </a:t>
            </a:r>
            <a:br>
              <a:rPr lang="en-US" dirty="0" smtClean="0"/>
            </a:br>
            <a:r>
              <a:rPr lang="en-US" sz="3600" dirty="0" smtClean="0"/>
              <a:t>with Customers</a:t>
            </a:r>
            <a:endParaRPr lang="en-US" sz="3600" dirty="0"/>
          </a:p>
        </p:txBody>
      </p:sp>
      <p:sp>
        <p:nvSpPr>
          <p:cNvPr id="3" name="Text Placeholder 2"/>
          <p:cNvSpPr>
            <a:spLocks noGrp="1"/>
          </p:cNvSpPr>
          <p:nvPr>
            <p:ph type="body" sz="quarter" idx="13"/>
          </p:nvPr>
        </p:nvSpPr>
        <p:spPr>
          <a:xfrm>
            <a:off x="824520" y="2465759"/>
            <a:ext cx="7525396" cy="2861735"/>
          </a:xfrm>
        </p:spPr>
        <p:txBody>
          <a:bodyPr>
            <a:normAutofit/>
          </a:bodyPr>
          <a:lstStyle/>
          <a:p>
            <a:pPr>
              <a:spcAft>
                <a:spcPts val="800"/>
              </a:spcAft>
            </a:pPr>
            <a:r>
              <a:rPr lang="en-US" dirty="0" smtClean="0"/>
              <a:t>Customer service is essential to ensure that we are meeting our customer’s needs:</a:t>
            </a:r>
          </a:p>
          <a:p>
            <a:pPr marL="465138" lvl="1" indent="-349250"/>
            <a:r>
              <a:rPr lang="en-US" dirty="0" smtClean="0"/>
              <a:t>Learn names</a:t>
            </a:r>
          </a:p>
          <a:p>
            <a:pPr marL="465138" lvl="1" indent="-349250"/>
            <a:endParaRPr lang="en-US" sz="300" dirty="0" smtClean="0"/>
          </a:p>
          <a:p>
            <a:pPr marL="465138" lvl="1" indent="-349250"/>
            <a:r>
              <a:rPr lang="en-US" dirty="0" smtClean="0"/>
              <a:t>Encourage students to try menu items</a:t>
            </a:r>
          </a:p>
          <a:p>
            <a:pPr marL="465138" lvl="1" indent="-349250"/>
            <a:endParaRPr lang="en-US" sz="300" dirty="0" smtClean="0"/>
          </a:p>
          <a:p>
            <a:pPr marL="465138" lvl="1" indent="-349250"/>
            <a:r>
              <a:rPr lang="en-US" dirty="0" smtClean="0"/>
              <a:t>Conduct “table rounds”</a:t>
            </a:r>
          </a:p>
          <a:p>
            <a:pPr lvl="1" indent="0">
              <a:buNone/>
            </a:pPr>
            <a:endParaRPr lang="en-US" sz="2400" dirty="0" smtClean="0"/>
          </a:p>
          <a:p>
            <a:pPr marL="1371600" lvl="1"/>
            <a:endParaRPr lang="en-US" sz="2400" dirty="0" smtClean="0"/>
          </a:p>
          <a:p>
            <a:pPr lvl="1" indent="0">
              <a:buNone/>
            </a:pPr>
            <a:endParaRPr lang="en-US" dirty="0" smtClean="0"/>
          </a:p>
        </p:txBody>
      </p:sp>
      <p:sp>
        <p:nvSpPr>
          <p:cNvPr id="4" name="Rectangle 3"/>
          <p:cNvSpPr/>
          <p:nvPr/>
        </p:nvSpPr>
        <p:spPr>
          <a:xfrm>
            <a:off x="478648" y="713294"/>
            <a:ext cx="8186704" cy="4747706"/>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320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237" y="416493"/>
            <a:ext cx="5886001" cy="1143000"/>
          </a:xfrm>
        </p:spPr>
        <p:txBody>
          <a:bodyPr>
            <a:noAutofit/>
          </a:bodyPr>
          <a:lstStyle/>
          <a:p>
            <a:r>
              <a:rPr lang="en-US" dirty="0" smtClean="0"/>
              <a:t>The Art of Table Rounds</a:t>
            </a:r>
            <a:endParaRPr lang="en-US" dirty="0"/>
          </a:p>
        </p:txBody>
      </p:sp>
      <p:sp>
        <p:nvSpPr>
          <p:cNvPr id="6" name="Text Placeholder 2"/>
          <p:cNvSpPr txBox="1">
            <a:spLocks/>
          </p:cNvSpPr>
          <p:nvPr/>
        </p:nvSpPr>
        <p:spPr>
          <a:xfrm>
            <a:off x="502136" y="1328509"/>
            <a:ext cx="5758616" cy="4783250"/>
          </a:xfrm>
          <a:prstGeom prst="rect">
            <a:avLst/>
          </a:prstGeom>
        </p:spPr>
        <p:txBody>
          <a:bodyPr vert="horz" lIns="91440" tIns="45720" rIns="91440" bIns="45720" rtlCol="0">
            <a:normAutofit/>
          </a:bodyPr>
          <a:lst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800"/>
              </a:spcAft>
            </a:pPr>
            <a:r>
              <a:rPr lang="en-US" dirty="0" smtClean="0"/>
              <a:t>“Table Rounds” refers to the interaction between staff and its customers. FSMs are encouraged to step outside their kitchens to connect with their students:</a:t>
            </a:r>
          </a:p>
          <a:p>
            <a:pPr marL="465138" indent="-349250">
              <a:buFont typeface="Wingdings" panose="05000000000000000000" pitchFamily="2" charset="2"/>
              <a:buChar char="Ø"/>
            </a:pPr>
            <a:r>
              <a:rPr lang="en-US" sz="2600" dirty="0" smtClean="0"/>
              <a:t>Smile</a:t>
            </a:r>
            <a:endParaRPr lang="en-US" sz="2600" dirty="0"/>
          </a:p>
          <a:p>
            <a:pPr marL="465138" indent="-349250">
              <a:buFont typeface="Wingdings" panose="05000000000000000000" pitchFamily="2" charset="2"/>
              <a:buChar char="Ø"/>
            </a:pPr>
            <a:r>
              <a:rPr lang="en-US" sz="2600" dirty="0" smtClean="0"/>
              <a:t>Meet and greet</a:t>
            </a:r>
          </a:p>
          <a:p>
            <a:pPr marL="465138" indent="-349250">
              <a:buFont typeface="Wingdings" panose="05000000000000000000" pitchFamily="2" charset="2"/>
              <a:buChar char="Ø"/>
            </a:pPr>
            <a:endParaRPr lang="en-US" sz="300" dirty="0" smtClean="0"/>
          </a:p>
          <a:p>
            <a:pPr marL="465138" indent="-349250">
              <a:buFont typeface="Wingdings" panose="05000000000000000000" pitchFamily="2" charset="2"/>
              <a:buChar char="Ø"/>
            </a:pPr>
            <a:r>
              <a:rPr lang="en-US" sz="2600" dirty="0" smtClean="0"/>
              <a:t>Engage in conversation</a:t>
            </a:r>
          </a:p>
          <a:p>
            <a:pPr marL="465138" indent="-349250">
              <a:buFont typeface="Wingdings" panose="05000000000000000000" pitchFamily="2" charset="2"/>
              <a:buChar char="Ø"/>
            </a:pPr>
            <a:endParaRPr lang="en-US" sz="300" dirty="0" smtClean="0"/>
          </a:p>
          <a:p>
            <a:pPr marL="465138" indent="-349250">
              <a:buFont typeface="Wingdings" panose="05000000000000000000" pitchFamily="2" charset="2"/>
              <a:buChar char="Ø"/>
            </a:pPr>
            <a:r>
              <a:rPr lang="en-US" sz="2600" dirty="0"/>
              <a:t>Encourage </a:t>
            </a:r>
            <a:r>
              <a:rPr lang="en-US" sz="2600" dirty="0" smtClean="0"/>
              <a:t>healthy habits</a:t>
            </a:r>
          </a:p>
          <a:p>
            <a:pPr marL="465138" indent="-349250">
              <a:buFont typeface="Wingdings" panose="05000000000000000000" pitchFamily="2" charset="2"/>
              <a:buChar char="Ø"/>
            </a:pPr>
            <a:endParaRPr lang="en-US" sz="300" dirty="0"/>
          </a:p>
          <a:p>
            <a:pPr marL="465138" indent="-349250">
              <a:buFont typeface="Wingdings" panose="05000000000000000000" pitchFamily="2" charset="2"/>
              <a:buChar char="Ø"/>
            </a:pPr>
            <a:r>
              <a:rPr lang="en-US" sz="2600" dirty="0" smtClean="0"/>
              <a:t>Ask questions</a:t>
            </a:r>
          </a:p>
          <a:p>
            <a:pPr>
              <a:spcAft>
                <a:spcPts val="800"/>
              </a:spcAft>
            </a:pPr>
            <a:endParaRPr lang="en-US" sz="2600" dirty="0" smtClean="0"/>
          </a:p>
          <a:p>
            <a:pPr lvl="1" indent="0">
              <a:buFont typeface="Wingdings" panose="05000000000000000000" pitchFamily="2" charset="2"/>
              <a:buNone/>
            </a:pPr>
            <a:endParaRPr lang="en-US" dirty="0" smtClean="0"/>
          </a:p>
        </p:txBody>
      </p:sp>
      <p:grpSp>
        <p:nvGrpSpPr>
          <p:cNvPr id="13" name="Group 12"/>
          <p:cNvGrpSpPr/>
          <p:nvPr/>
        </p:nvGrpSpPr>
        <p:grpSpPr>
          <a:xfrm>
            <a:off x="6302704" y="557691"/>
            <a:ext cx="2601351" cy="2743200"/>
            <a:chOff x="6302704" y="557691"/>
            <a:chExt cx="2601351" cy="2743200"/>
          </a:xfrm>
        </p:grpSpPr>
        <p:pic>
          <p:nvPicPr>
            <p:cNvPr id="1026" name="99E516E6-7635-4201-AFAC-D7CBA5A9EE39" descr="image1.jpe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7474" r="1291" b="14055"/>
            <a:stretch/>
          </p:blipFill>
          <p:spPr bwMode="auto">
            <a:xfrm>
              <a:off x="6302704" y="557691"/>
              <a:ext cx="2601351" cy="27432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Oval 3"/>
            <p:cNvSpPr/>
            <p:nvPr/>
          </p:nvSpPr>
          <p:spPr>
            <a:xfrm>
              <a:off x="6950869" y="1216819"/>
              <a:ext cx="139700" cy="194665"/>
            </a:xfrm>
            <a:prstGeom prst="ellipse">
              <a:avLst/>
            </a:prstGeom>
            <a:solidFill>
              <a:srgbClr val="744C42">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7267576" y="1276350"/>
              <a:ext cx="130968" cy="147554"/>
            </a:xfrm>
            <a:prstGeom prst="ellipse">
              <a:avLst/>
            </a:prstGeom>
            <a:solidFill>
              <a:srgbClr val="D29C8E">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rapezoid 8"/>
            <p:cNvSpPr/>
            <p:nvPr/>
          </p:nvSpPr>
          <p:spPr>
            <a:xfrm rot="5400000">
              <a:off x="8140249" y="1288852"/>
              <a:ext cx="144658" cy="95415"/>
            </a:xfrm>
            <a:prstGeom prst="trapezoid">
              <a:avLst>
                <a:gd name="adj" fmla="val 56589"/>
              </a:avLst>
            </a:prstGeom>
            <a:solidFill>
              <a:srgbClr val="FFC1A3">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6302705" y="3501490"/>
            <a:ext cx="2601351" cy="2054964"/>
            <a:chOff x="6302705" y="3501490"/>
            <a:chExt cx="2601351" cy="2054964"/>
          </a:xfrm>
        </p:grpSpPr>
        <p:pic>
          <p:nvPicPr>
            <p:cNvPr id="1027" name="EA10E0E8-4033-47C1-B449-07162EB52CE7" descr="image2.jpeg"/>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8985" t="4136"/>
            <a:stretch/>
          </p:blipFill>
          <p:spPr bwMode="auto">
            <a:xfrm>
              <a:off x="6302705" y="3501490"/>
              <a:ext cx="2601351" cy="205496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 name="Oval 11"/>
            <p:cNvSpPr/>
            <p:nvPr/>
          </p:nvSpPr>
          <p:spPr>
            <a:xfrm>
              <a:off x="8260286" y="4102283"/>
              <a:ext cx="93139" cy="142692"/>
            </a:xfrm>
            <a:prstGeom prst="ellipse">
              <a:avLst/>
            </a:prstGeom>
            <a:solidFill>
              <a:srgbClr val="D29C8E">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8707961" y="4038600"/>
              <a:ext cx="140764" cy="180975"/>
            </a:xfrm>
            <a:prstGeom prst="ellipse">
              <a:avLst/>
            </a:prstGeom>
            <a:solidFill>
              <a:srgbClr val="CF8C75">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818961" y="3854633"/>
              <a:ext cx="105839" cy="142692"/>
            </a:xfrm>
            <a:prstGeom prst="ellipse">
              <a:avLst/>
            </a:prstGeom>
            <a:solidFill>
              <a:srgbClr val="D18A74">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7482935" y="3968749"/>
              <a:ext cx="105839" cy="99921"/>
            </a:xfrm>
            <a:prstGeom prst="ellipse">
              <a:avLst/>
            </a:prstGeom>
            <a:solidFill>
              <a:srgbClr val="D18A74">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657240" y="3997325"/>
              <a:ext cx="105839" cy="66674"/>
            </a:xfrm>
            <a:prstGeom prst="ellipse">
              <a:avLst/>
            </a:prstGeom>
            <a:solidFill>
              <a:srgbClr val="D18A74">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7985262" y="4038599"/>
              <a:ext cx="93139" cy="90487"/>
            </a:xfrm>
            <a:prstGeom prst="ellipse">
              <a:avLst/>
            </a:prstGeom>
            <a:solidFill>
              <a:srgbClr val="D29C8E">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18279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002216" y="1059536"/>
            <a:ext cx="3054005" cy="3098174"/>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3"/>
          <a:stretch>
            <a:fillRect/>
          </a:stretch>
        </p:blipFill>
        <p:spPr>
          <a:xfrm>
            <a:off x="1370472" y="207465"/>
            <a:ext cx="1582049" cy="1920240"/>
          </a:xfrm>
          <a:prstGeom prst="rect">
            <a:avLst/>
          </a:prstGeom>
        </p:spPr>
      </p:pic>
      <p:pic>
        <p:nvPicPr>
          <p:cNvPr id="65" name="Picture 64"/>
          <p:cNvPicPr>
            <a:picLocks noChangeAspect="1"/>
          </p:cNvPicPr>
          <p:nvPr/>
        </p:nvPicPr>
        <p:blipFill>
          <a:blip r:embed="rId4"/>
          <a:stretch>
            <a:fillRect/>
          </a:stretch>
        </p:blipFill>
        <p:spPr>
          <a:xfrm>
            <a:off x="7485536" y="2424003"/>
            <a:ext cx="1201478" cy="1828800"/>
          </a:xfrm>
          <a:prstGeom prst="rect">
            <a:avLst/>
          </a:prstGeom>
        </p:spPr>
      </p:pic>
      <p:pic>
        <p:nvPicPr>
          <p:cNvPr id="67" name="Picture 66"/>
          <p:cNvPicPr>
            <a:picLocks noChangeAspect="1"/>
          </p:cNvPicPr>
          <p:nvPr/>
        </p:nvPicPr>
        <p:blipFill>
          <a:blip r:embed="rId5"/>
          <a:stretch>
            <a:fillRect/>
          </a:stretch>
        </p:blipFill>
        <p:spPr>
          <a:xfrm>
            <a:off x="1793428" y="4252803"/>
            <a:ext cx="1310802" cy="2011680"/>
          </a:xfrm>
          <a:prstGeom prst="rect">
            <a:avLst/>
          </a:prstGeom>
        </p:spPr>
      </p:pic>
      <p:pic>
        <p:nvPicPr>
          <p:cNvPr id="68" name="Picture 67"/>
          <p:cNvPicPr>
            <a:picLocks noChangeAspect="1"/>
          </p:cNvPicPr>
          <p:nvPr/>
        </p:nvPicPr>
        <p:blipFill>
          <a:blip r:embed="rId6"/>
          <a:stretch>
            <a:fillRect/>
          </a:stretch>
        </p:blipFill>
        <p:spPr>
          <a:xfrm>
            <a:off x="6074308" y="4344243"/>
            <a:ext cx="1627163" cy="1828800"/>
          </a:xfrm>
          <a:prstGeom prst="rect">
            <a:avLst/>
          </a:prstGeom>
        </p:spPr>
      </p:pic>
      <p:pic>
        <p:nvPicPr>
          <p:cNvPr id="69" name="Picture 68"/>
          <p:cNvPicPr>
            <a:picLocks noChangeAspect="1"/>
          </p:cNvPicPr>
          <p:nvPr/>
        </p:nvPicPr>
        <p:blipFill>
          <a:blip r:embed="rId7"/>
          <a:stretch>
            <a:fillRect/>
          </a:stretch>
        </p:blipFill>
        <p:spPr>
          <a:xfrm>
            <a:off x="478971" y="2424003"/>
            <a:ext cx="1422829" cy="1920240"/>
          </a:xfrm>
          <a:prstGeom prst="rect">
            <a:avLst/>
          </a:prstGeom>
        </p:spPr>
      </p:pic>
      <p:pic>
        <p:nvPicPr>
          <p:cNvPr id="120" name="Picture 119"/>
          <p:cNvPicPr>
            <a:picLocks noChangeAspect="1"/>
          </p:cNvPicPr>
          <p:nvPr/>
        </p:nvPicPr>
        <p:blipFill>
          <a:blip r:embed="rId8"/>
          <a:stretch>
            <a:fillRect/>
          </a:stretch>
        </p:blipFill>
        <p:spPr>
          <a:xfrm>
            <a:off x="3818887" y="4496994"/>
            <a:ext cx="1540764" cy="1828800"/>
          </a:xfrm>
          <a:prstGeom prst="rect">
            <a:avLst/>
          </a:prstGeom>
        </p:spPr>
      </p:pic>
      <p:pic>
        <p:nvPicPr>
          <p:cNvPr id="121" name="Picture 120"/>
          <p:cNvPicPr>
            <a:picLocks noChangeAspect="1"/>
          </p:cNvPicPr>
          <p:nvPr/>
        </p:nvPicPr>
        <p:blipFill>
          <a:blip r:embed="rId9"/>
          <a:stretch>
            <a:fillRect/>
          </a:stretch>
        </p:blipFill>
        <p:spPr>
          <a:xfrm>
            <a:off x="6189686" y="116025"/>
            <a:ext cx="1063083" cy="2011680"/>
          </a:xfrm>
          <a:prstGeom prst="rect">
            <a:avLst/>
          </a:prstGeom>
        </p:spPr>
      </p:pic>
      <p:cxnSp>
        <p:nvCxnSpPr>
          <p:cNvPr id="38" name="Straight Connector 37"/>
          <p:cNvCxnSpPr>
            <a:stCxn id="5" idx="1"/>
            <a:endCxn id="60" idx="3"/>
          </p:cNvCxnSpPr>
          <p:nvPr/>
        </p:nvCxnSpPr>
        <p:spPr>
          <a:xfrm flipH="1" flipV="1">
            <a:off x="2952521" y="1167585"/>
            <a:ext cx="496944" cy="34566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5" idx="5"/>
            <a:endCxn id="68" idx="1"/>
          </p:cNvCxnSpPr>
          <p:nvPr/>
        </p:nvCxnSpPr>
        <p:spPr>
          <a:xfrm>
            <a:off x="5608972" y="3703993"/>
            <a:ext cx="465336" cy="15546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5" idx="7"/>
            <a:endCxn id="121" idx="1"/>
          </p:cNvCxnSpPr>
          <p:nvPr/>
        </p:nvCxnSpPr>
        <p:spPr>
          <a:xfrm flipV="1">
            <a:off x="5608972" y="1121865"/>
            <a:ext cx="580714" cy="39138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5" idx="2"/>
            <a:endCxn id="69" idx="3"/>
          </p:cNvCxnSpPr>
          <p:nvPr/>
        </p:nvCxnSpPr>
        <p:spPr>
          <a:xfrm flipH="1">
            <a:off x="1901800" y="2608623"/>
            <a:ext cx="1100416" cy="7755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5" idx="4"/>
            <a:endCxn id="120" idx="0"/>
          </p:cNvCxnSpPr>
          <p:nvPr/>
        </p:nvCxnSpPr>
        <p:spPr>
          <a:xfrm>
            <a:off x="4529219" y="4157710"/>
            <a:ext cx="60050" cy="33928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5" idx="3"/>
            <a:endCxn id="67" idx="3"/>
          </p:cNvCxnSpPr>
          <p:nvPr/>
        </p:nvCxnSpPr>
        <p:spPr>
          <a:xfrm flipH="1">
            <a:off x="3104230" y="3703993"/>
            <a:ext cx="345235" cy="155465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 idx="6"/>
            <a:endCxn id="65" idx="1"/>
          </p:cNvCxnSpPr>
          <p:nvPr/>
        </p:nvCxnSpPr>
        <p:spPr>
          <a:xfrm>
            <a:off x="6056221" y="2608623"/>
            <a:ext cx="1429315" cy="72978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60" idx="1"/>
            <a:endCxn id="69" idx="0"/>
          </p:cNvCxnSpPr>
          <p:nvPr/>
        </p:nvCxnSpPr>
        <p:spPr>
          <a:xfrm flipH="1">
            <a:off x="1190386" y="1167585"/>
            <a:ext cx="180086" cy="125641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69" idx="2"/>
            <a:endCxn id="67" idx="1"/>
          </p:cNvCxnSpPr>
          <p:nvPr/>
        </p:nvCxnSpPr>
        <p:spPr>
          <a:xfrm>
            <a:off x="1190386" y="4344243"/>
            <a:ext cx="603042" cy="91440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67" idx="3"/>
            <a:endCxn id="120" idx="1"/>
          </p:cNvCxnSpPr>
          <p:nvPr/>
        </p:nvCxnSpPr>
        <p:spPr>
          <a:xfrm>
            <a:off x="3104230" y="5258643"/>
            <a:ext cx="714657" cy="15275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120" idx="3"/>
            <a:endCxn id="68" idx="1"/>
          </p:cNvCxnSpPr>
          <p:nvPr/>
        </p:nvCxnSpPr>
        <p:spPr>
          <a:xfrm flipV="1">
            <a:off x="5359651" y="5258643"/>
            <a:ext cx="714657" cy="15275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68" idx="3"/>
            <a:endCxn id="65" idx="2"/>
          </p:cNvCxnSpPr>
          <p:nvPr/>
        </p:nvCxnSpPr>
        <p:spPr>
          <a:xfrm flipV="1">
            <a:off x="7701471" y="4252803"/>
            <a:ext cx="384804" cy="100584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5" idx="0"/>
            <a:endCxn id="121" idx="3"/>
          </p:cNvCxnSpPr>
          <p:nvPr/>
        </p:nvCxnSpPr>
        <p:spPr>
          <a:xfrm flipH="1" flipV="1">
            <a:off x="7252769" y="1121865"/>
            <a:ext cx="833506" cy="130213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121" idx="2"/>
            <a:endCxn id="68" idx="0"/>
          </p:cNvCxnSpPr>
          <p:nvPr/>
        </p:nvCxnSpPr>
        <p:spPr>
          <a:xfrm>
            <a:off x="6721228" y="2127705"/>
            <a:ext cx="166662" cy="221653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0" idx="2"/>
            <a:endCxn id="67" idx="0"/>
          </p:cNvCxnSpPr>
          <p:nvPr/>
        </p:nvCxnSpPr>
        <p:spPr>
          <a:xfrm>
            <a:off x="2161497" y="2127705"/>
            <a:ext cx="287332" cy="212509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3072099" y="1135736"/>
            <a:ext cx="2901605" cy="2945774"/>
          </a:xfrm>
          <a:prstGeom prst="ellipse">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a:stCxn id="65" idx="1"/>
            <a:endCxn id="120" idx="0"/>
          </p:cNvCxnSpPr>
          <p:nvPr/>
        </p:nvCxnSpPr>
        <p:spPr>
          <a:xfrm flipH="1">
            <a:off x="4589269" y="3338403"/>
            <a:ext cx="2896267" cy="11585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69" idx="3"/>
            <a:endCxn id="120" idx="0"/>
          </p:cNvCxnSpPr>
          <p:nvPr/>
        </p:nvCxnSpPr>
        <p:spPr>
          <a:xfrm>
            <a:off x="1901800" y="3384123"/>
            <a:ext cx="2687469" cy="1112871"/>
          </a:xfrm>
          <a:prstGeom prst="line">
            <a:avLst/>
          </a:prstGeom>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3547514" y="1266199"/>
            <a:ext cx="1966494" cy="2683119"/>
            <a:chOff x="3670813" y="136677"/>
            <a:chExt cx="1966494" cy="2683119"/>
          </a:xfrm>
          <a:effectLst/>
        </p:grpSpPr>
        <p:grpSp>
          <p:nvGrpSpPr>
            <p:cNvPr id="4" name="Group 3"/>
            <p:cNvGrpSpPr/>
            <p:nvPr/>
          </p:nvGrpSpPr>
          <p:grpSpPr>
            <a:xfrm>
              <a:off x="3830623" y="136677"/>
              <a:ext cx="1606938" cy="2683119"/>
              <a:chOff x="6460961" y="3656767"/>
              <a:chExt cx="1167175" cy="1948844"/>
            </a:xfrm>
          </p:grpSpPr>
          <p:sp>
            <p:nvSpPr>
              <p:cNvPr id="6" name="Freeform: Shape 196"/>
              <p:cNvSpPr/>
              <p:nvPr/>
            </p:nvSpPr>
            <p:spPr>
              <a:xfrm>
                <a:off x="6631468" y="48473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Freeform: Shape 197"/>
              <p:cNvSpPr/>
              <p:nvPr/>
            </p:nvSpPr>
            <p:spPr>
              <a:xfrm flipH="1">
                <a:off x="7281595" y="48428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Rectangle 19"/>
              <p:cNvSpPr/>
              <p:nvPr/>
            </p:nvSpPr>
            <p:spPr>
              <a:xfrm>
                <a:off x="6865165" y="5324296"/>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9" name="Rectangle 19"/>
              <p:cNvSpPr/>
              <p:nvPr/>
            </p:nvSpPr>
            <p:spPr>
              <a:xfrm flipH="1">
                <a:off x="7134933" y="5324295"/>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 name="Rectangle 17"/>
              <p:cNvSpPr/>
              <p:nvPr/>
            </p:nvSpPr>
            <p:spPr>
              <a:xfrm>
                <a:off x="6845643" y="5131636"/>
                <a:ext cx="459581" cy="244678"/>
              </a:xfrm>
              <a:custGeom>
                <a:avLst/>
                <a:gdLst>
                  <a:gd name="connsiteX0" fmla="*/ 0 w 381000"/>
                  <a:gd name="connsiteY0" fmla="*/ 0 h 228600"/>
                  <a:gd name="connsiteX1" fmla="*/ 381000 w 381000"/>
                  <a:gd name="connsiteY1" fmla="*/ 0 h 228600"/>
                  <a:gd name="connsiteX2" fmla="*/ 381000 w 381000"/>
                  <a:gd name="connsiteY2" fmla="*/ 228600 h 228600"/>
                  <a:gd name="connsiteX3" fmla="*/ 0 w 381000"/>
                  <a:gd name="connsiteY3" fmla="*/ 228600 h 228600"/>
                  <a:gd name="connsiteX4" fmla="*/ 0 w 381000"/>
                  <a:gd name="connsiteY4" fmla="*/ 0 h 228600"/>
                  <a:gd name="connsiteX0" fmla="*/ 0 w 440531"/>
                  <a:gd name="connsiteY0" fmla="*/ 2381 h 230981"/>
                  <a:gd name="connsiteX1" fmla="*/ 440531 w 440531"/>
                  <a:gd name="connsiteY1" fmla="*/ 0 h 230981"/>
                  <a:gd name="connsiteX2" fmla="*/ 381000 w 440531"/>
                  <a:gd name="connsiteY2" fmla="*/ 230981 h 230981"/>
                  <a:gd name="connsiteX3" fmla="*/ 0 w 440531"/>
                  <a:gd name="connsiteY3" fmla="*/ 230981 h 230981"/>
                  <a:gd name="connsiteX4" fmla="*/ 0 w 440531"/>
                  <a:gd name="connsiteY4" fmla="*/ 2381 h 230981"/>
                  <a:gd name="connsiteX0" fmla="*/ 0 w 440531"/>
                  <a:gd name="connsiteY0" fmla="*/ 2381 h 230981"/>
                  <a:gd name="connsiteX1" fmla="*/ 440531 w 440531"/>
                  <a:gd name="connsiteY1" fmla="*/ 0 h 230981"/>
                  <a:gd name="connsiteX2" fmla="*/ 431007 w 440531"/>
                  <a:gd name="connsiteY2" fmla="*/ 221456 h 230981"/>
                  <a:gd name="connsiteX3" fmla="*/ 0 w 440531"/>
                  <a:gd name="connsiteY3" fmla="*/ 230981 h 230981"/>
                  <a:gd name="connsiteX4" fmla="*/ 0 w 440531"/>
                  <a:gd name="connsiteY4" fmla="*/ 2381 h 230981"/>
                  <a:gd name="connsiteX0" fmla="*/ 11906 w 452437"/>
                  <a:gd name="connsiteY0" fmla="*/ 2381 h 221456"/>
                  <a:gd name="connsiteX1" fmla="*/ 452437 w 452437"/>
                  <a:gd name="connsiteY1" fmla="*/ 0 h 221456"/>
                  <a:gd name="connsiteX2" fmla="*/ 442913 w 452437"/>
                  <a:gd name="connsiteY2" fmla="*/ 221456 h 221456"/>
                  <a:gd name="connsiteX3" fmla="*/ 0 w 452437"/>
                  <a:gd name="connsiteY3" fmla="*/ 221456 h 221456"/>
                  <a:gd name="connsiteX4" fmla="*/ 11906 w 452437"/>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7144 w 459581"/>
                  <a:gd name="connsiteY3" fmla="*/ 221456 h 221456"/>
                  <a:gd name="connsiteX4" fmla="*/ 0 w 459581"/>
                  <a:gd name="connsiteY4" fmla="*/ 2381 h 221456"/>
                  <a:gd name="connsiteX0" fmla="*/ 0 w 459581"/>
                  <a:gd name="connsiteY0" fmla="*/ 2381 h 221456"/>
                  <a:gd name="connsiteX1" fmla="*/ 459581 w 459581"/>
                  <a:gd name="connsiteY1" fmla="*/ 0 h 221456"/>
                  <a:gd name="connsiteX2" fmla="*/ 450057 w 459581"/>
                  <a:gd name="connsiteY2" fmla="*/ 221456 h 221456"/>
                  <a:gd name="connsiteX3" fmla="*/ 183356 w 459581"/>
                  <a:gd name="connsiteY3" fmla="*/ 123826 h 221456"/>
                  <a:gd name="connsiteX4" fmla="*/ 7144 w 459581"/>
                  <a:gd name="connsiteY4" fmla="*/ 221456 h 221456"/>
                  <a:gd name="connsiteX5" fmla="*/ 0 w 459581"/>
                  <a:gd name="connsiteY5" fmla="*/ 2381 h 22145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7144 w 459581"/>
                  <a:gd name="connsiteY5" fmla="*/ 221456 h 225216"/>
                  <a:gd name="connsiteX6" fmla="*/ 0 w 459581"/>
                  <a:gd name="connsiteY6" fmla="*/ 2381 h 225216"/>
                  <a:gd name="connsiteX0" fmla="*/ 0 w 459581"/>
                  <a:gd name="connsiteY0" fmla="*/ 2381 h 225216"/>
                  <a:gd name="connsiteX1" fmla="*/ 459581 w 459581"/>
                  <a:gd name="connsiteY1" fmla="*/ 0 h 225216"/>
                  <a:gd name="connsiteX2" fmla="*/ 450057 w 459581"/>
                  <a:gd name="connsiteY2" fmla="*/ 221456 h 225216"/>
                  <a:gd name="connsiteX3" fmla="*/ 264319 w 459581"/>
                  <a:gd name="connsiteY3" fmla="*/ 126207 h 225216"/>
                  <a:gd name="connsiteX4" fmla="*/ 183356 w 459581"/>
                  <a:gd name="connsiteY4" fmla="*/ 123826 h 225216"/>
                  <a:gd name="connsiteX5" fmla="*/ 195263 w 459581"/>
                  <a:gd name="connsiteY5" fmla="*/ 219076 h 225216"/>
                  <a:gd name="connsiteX6" fmla="*/ 7144 w 459581"/>
                  <a:gd name="connsiteY6" fmla="*/ 221456 h 225216"/>
                  <a:gd name="connsiteX7" fmla="*/ 0 w 459581"/>
                  <a:gd name="connsiteY7" fmla="*/ 2381 h 225216"/>
                  <a:gd name="connsiteX0" fmla="*/ 0 w 459581"/>
                  <a:gd name="connsiteY0" fmla="*/ 2381 h 237791"/>
                  <a:gd name="connsiteX1" fmla="*/ 459581 w 459581"/>
                  <a:gd name="connsiteY1" fmla="*/ 0 h 237791"/>
                  <a:gd name="connsiteX2" fmla="*/ 450057 w 459581"/>
                  <a:gd name="connsiteY2" fmla="*/ 221456 h 237791"/>
                  <a:gd name="connsiteX3" fmla="*/ 266700 w 459581"/>
                  <a:gd name="connsiteY3" fmla="*/ 221457 h 237791"/>
                  <a:gd name="connsiteX4" fmla="*/ 264319 w 459581"/>
                  <a:gd name="connsiteY4" fmla="*/ 126207 h 237791"/>
                  <a:gd name="connsiteX5" fmla="*/ 183356 w 459581"/>
                  <a:gd name="connsiteY5" fmla="*/ 123826 h 237791"/>
                  <a:gd name="connsiteX6" fmla="*/ 195263 w 459581"/>
                  <a:gd name="connsiteY6" fmla="*/ 219076 h 237791"/>
                  <a:gd name="connsiteX7" fmla="*/ 7144 w 459581"/>
                  <a:gd name="connsiteY7" fmla="*/ 221456 h 237791"/>
                  <a:gd name="connsiteX8" fmla="*/ 0 w 459581"/>
                  <a:gd name="connsiteY8" fmla="*/ 2381 h 237791"/>
                  <a:gd name="connsiteX0" fmla="*/ 0 w 481012"/>
                  <a:gd name="connsiteY0" fmla="*/ 0 h 268747"/>
                  <a:gd name="connsiteX1" fmla="*/ 481012 w 481012"/>
                  <a:gd name="connsiteY1" fmla="*/ 30956 h 268747"/>
                  <a:gd name="connsiteX2" fmla="*/ 471488 w 481012"/>
                  <a:gd name="connsiteY2" fmla="*/ 252412 h 268747"/>
                  <a:gd name="connsiteX3" fmla="*/ 288131 w 481012"/>
                  <a:gd name="connsiteY3" fmla="*/ 252413 h 268747"/>
                  <a:gd name="connsiteX4" fmla="*/ 285750 w 481012"/>
                  <a:gd name="connsiteY4" fmla="*/ 157163 h 268747"/>
                  <a:gd name="connsiteX5" fmla="*/ 204787 w 481012"/>
                  <a:gd name="connsiteY5" fmla="*/ 154782 h 268747"/>
                  <a:gd name="connsiteX6" fmla="*/ 216694 w 481012"/>
                  <a:gd name="connsiteY6" fmla="*/ 250032 h 268747"/>
                  <a:gd name="connsiteX7" fmla="*/ 28575 w 481012"/>
                  <a:gd name="connsiteY7" fmla="*/ 252412 h 268747"/>
                  <a:gd name="connsiteX8" fmla="*/ 0 w 481012"/>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28575 w 471488"/>
                  <a:gd name="connsiteY7" fmla="*/ 252412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216694 w 471488"/>
                  <a:gd name="connsiteY6" fmla="*/ 250032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73831 w 471488"/>
                  <a:gd name="connsiteY6" fmla="*/ 228601 h 268747"/>
                  <a:gd name="connsiteX7" fmla="*/ 11906 w 471488"/>
                  <a:gd name="connsiteY7" fmla="*/ 221456 h 268747"/>
                  <a:gd name="connsiteX8" fmla="*/ 0 w 471488"/>
                  <a:gd name="connsiteY8" fmla="*/ 0 h 268747"/>
                  <a:gd name="connsiteX0" fmla="*/ 0 w 471488"/>
                  <a:gd name="connsiteY0" fmla="*/ 0 h 268747"/>
                  <a:gd name="connsiteX1" fmla="*/ 459581 w 471488"/>
                  <a:gd name="connsiteY1" fmla="*/ 4763 h 268747"/>
                  <a:gd name="connsiteX2" fmla="*/ 471488 w 471488"/>
                  <a:gd name="connsiteY2" fmla="*/ 252412 h 268747"/>
                  <a:gd name="connsiteX3" fmla="*/ 288131 w 471488"/>
                  <a:gd name="connsiteY3" fmla="*/ 252413 h 268747"/>
                  <a:gd name="connsiteX4" fmla="*/ 285750 w 471488"/>
                  <a:gd name="connsiteY4" fmla="*/ 157163 h 268747"/>
                  <a:gd name="connsiteX5" fmla="*/ 204787 w 471488"/>
                  <a:gd name="connsiteY5" fmla="*/ 154782 h 268747"/>
                  <a:gd name="connsiteX6" fmla="*/ 190500 w 471488"/>
                  <a:gd name="connsiteY6" fmla="*/ 226219 h 268747"/>
                  <a:gd name="connsiteX7" fmla="*/ 11906 w 471488"/>
                  <a:gd name="connsiteY7" fmla="*/ 221456 h 268747"/>
                  <a:gd name="connsiteX8" fmla="*/ 0 w 471488"/>
                  <a:gd name="connsiteY8" fmla="*/ 0 h 268747"/>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85750 w 471488"/>
                  <a:gd name="connsiteY4" fmla="*/ 157163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140494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4787 w 471488"/>
                  <a:gd name="connsiteY5" fmla="*/ 154782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7175 w 471488"/>
                  <a:gd name="connsiteY4" fmla="*/ 147638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7169 w 471488"/>
                  <a:gd name="connsiteY5" fmla="*/ 1309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0031 w 471488"/>
                  <a:gd name="connsiteY4" fmla="*/ 116682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0025 w 471488"/>
                  <a:gd name="connsiteY5" fmla="*/ 102395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4319 w 471488"/>
                  <a:gd name="connsiteY4" fmla="*/ 80964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2412 w 471488"/>
                  <a:gd name="connsiteY4" fmla="*/ 97633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54793 w 471488"/>
                  <a:gd name="connsiteY4" fmla="*/ 111920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6700 w 471488"/>
                  <a:gd name="connsiteY4" fmla="*/ 90489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71488"/>
                  <a:gd name="connsiteY0" fmla="*/ 0 h 262755"/>
                  <a:gd name="connsiteX1" fmla="*/ 459581 w 471488"/>
                  <a:gd name="connsiteY1" fmla="*/ 4763 h 262755"/>
                  <a:gd name="connsiteX2" fmla="*/ 471488 w 471488"/>
                  <a:gd name="connsiteY2" fmla="*/ 252412 h 262755"/>
                  <a:gd name="connsiteX3" fmla="*/ 271462 w 471488"/>
                  <a:gd name="connsiteY3" fmla="*/ 230981 h 262755"/>
                  <a:gd name="connsiteX4" fmla="*/ 261937 w 471488"/>
                  <a:gd name="connsiteY4" fmla="*/ 97632 h 262755"/>
                  <a:gd name="connsiteX5" fmla="*/ 209550 w 471488"/>
                  <a:gd name="connsiteY5" fmla="*/ 92870 h 262755"/>
                  <a:gd name="connsiteX6" fmla="*/ 190500 w 471488"/>
                  <a:gd name="connsiteY6" fmla="*/ 226219 h 262755"/>
                  <a:gd name="connsiteX7" fmla="*/ 11906 w 471488"/>
                  <a:gd name="connsiteY7" fmla="*/ 221456 h 262755"/>
                  <a:gd name="connsiteX8" fmla="*/ 0 w 471488"/>
                  <a:gd name="connsiteY8" fmla="*/ 0 h 262755"/>
                  <a:gd name="connsiteX0" fmla="*/ 0 w 459581"/>
                  <a:gd name="connsiteY0" fmla="*/ 0 h 235459"/>
                  <a:gd name="connsiteX1" fmla="*/ 459581 w 459581"/>
                  <a:gd name="connsiteY1" fmla="*/ 4763 h 235459"/>
                  <a:gd name="connsiteX2" fmla="*/ 397670 w 459581"/>
                  <a:gd name="connsiteY2" fmla="*/ 190500 h 235459"/>
                  <a:gd name="connsiteX3" fmla="*/ 271462 w 459581"/>
                  <a:gd name="connsiteY3" fmla="*/ 230981 h 235459"/>
                  <a:gd name="connsiteX4" fmla="*/ 261937 w 459581"/>
                  <a:gd name="connsiteY4" fmla="*/ 97632 h 235459"/>
                  <a:gd name="connsiteX5" fmla="*/ 209550 w 459581"/>
                  <a:gd name="connsiteY5" fmla="*/ 92870 h 235459"/>
                  <a:gd name="connsiteX6" fmla="*/ 190500 w 459581"/>
                  <a:gd name="connsiteY6" fmla="*/ 226219 h 235459"/>
                  <a:gd name="connsiteX7" fmla="*/ 11906 w 459581"/>
                  <a:gd name="connsiteY7" fmla="*/ 221456 h 235459"/>
                  <a:gd name="connsiteX8" fmla="*/ 0 w 459581"/>
                  <a:gd name="connsiteY8" fmla="*/ 0 h 235459"/>
                  <a:gd name="connsiteX0" fmla="*/ 0 w 459581"/>
                  <a:gd name="connsiteY0" fmla="*/ 0 h 244678"/>
                  <a:gd name="connsiteX1" fmla="*/ 459581 w 459581"/>
                  <a:gd name="connsiteY1" fmla="*/ 4763 h 244678"/>
                  <a:gd name="connsiteX2" fmla="*/ 452438 w 459581"/>
                  <a:gd name="connsiteY2" fmla="*/ 226218 h 244678"/>
                  <a:gd name="connsiteX3" fmla="*/ 271462 w 459581"/>
                  <a:gd name="connsiteY3" fmla="*/ 230981 h 244678"/>
                  <a:gd name="connsiteX4" fmla="*/ 261937 w 459581"/>
                  <a:gd name="connsiteY4" fmla="*/ 97632 h 244678"/>
                  <a:gd name="connsiteX5" fmla="*/ 209550 w 459581"/>
                  <a:gd name="connsiteY5" fmla="*/ 92870 h 244678"/>
                  <a:gd name="connsiteX6" fmla="*/ 190500 w 459581"/>
                  <a:gd name="connsiteY6" fmla="*/ 226219 h 244678"/>
                  <a:gd name="connsiteX7" fmla="*/ 11906 w 459581"/>
                  <a:gd name="connsiteY7" fmla="*/ 221456 h 244678"/>
                  <a:gd name="connsiteX8" fmla="*/ 0 w 459581"/>
                  <a:gd name="connsiteY8" fmla="*/ 0 h 24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581" h="244678">
                    <a:moveTo>
                      <a:pt x="0" y="0"/>
                    </a:moveTo>
                    <a:cubicBezTo>
                      <a:pt x="162719" y="20638"/>
                      <a:pt x="308769" y="17463"/>
                      <a:pt x="459581" y="4763"/>
                    </a:cubicBezTo>
                    <a:lnTo>
                      <a:pt x="452438" y="226218"/>
                    </a:lnTo>
                    <a:cubicBezTo>
                      <a:pt x="429419" y="253206"/>
                      <a:pt x="302418" y="246856"/>
                      <a:pt x="271462" y="230981"/>
                    </a:cubicBezTo>
                    <a:cubicBezTo>
                      <a:pt x="271462" y="179388"/>
                      <a:pt x="263525" y="120650"/>
                      <a:pt x="261937" y="97632"/>
                    </a:cubicBezTo>
                    <a:cubicBezTo>
                      <a:pt x="255586" y="93663"/>
                      <a:pt x="234156" y="101602"/>
                      <a:pt x="209550" y="92870"/>
                    </a:cubicBezTo>
                    <a:cubicBezTo>
                      <a:pt x="199231" y="111920"/>
                      <a:pt x="203200" y="190501"/>
                      <a:pt x="190500" y="226219"/>
                    </a:cubicBezTo>
                    <a:lnTo>
                      <a:pt x="11906" y="221456"/>
                    </a:lnTo>
                    <a:lnTo>
                      <a:pt x="0" y="0"/>
                    </a:ln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1" name="Rectangle 19"/>
              <p:cNvSpPr/>
              <p:nvPr/>
            </p:nvSpPr>
            <p:spPr>
              <a:xfrm flipH="1">
                <a:off x="6797330" y="552166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2" name="Rectangle 19"/>
              <p:cNvSpPr/>
              <p:nvPr/>
            </p:nvSpPr>
            <p:spPr>
              <a:xfrm>
                <a:off x="7136457" y="5521665"/>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45413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3" name="Rectangle: Rounded Corners 20"/>
              <p:cNvSpPr/>
              <p:nvPr/>
            </p:nvSpPr>
            <p:spPr>
              <a:xfrm>
                <a:off x="6799652" y="4638570"/>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8498E"/>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Freeform: Shape 204"/>
              <p:cNvSpPr/>
              <p:nvPr/>
            </p:nvSpPr>
            <p:spPr>
              <a:xfrm>
                <a:off x="6976900" y="4631817"/>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5" name="Rectangle: Rounded Corners 2"/>
              <p:cNvSpPr/>
              <p:nvPr/>
            </p:nvSpPr>
            <p:spPr>
              <a:xfrm>
                <a:off x="6719452" y="4682850"/>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6" name="Freeform: Shape 206"/>
              <p:cNvSpPr/>
              <p:nvPr/>
            </p:nvSpPr>
            <p:spPr>
              <a:xfrm>
                <a:off x="6817047" y="4680469"/>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7" name="Freeform: Shape 207"/>
              <p:cNvSpPr/>
              <p:nvPr/>
            </p:nvSpPr>
            <p:spPr>
              <a:xfrm flipH="1">
                <a:off x="7185594" y="4680469"/>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754F9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8" name="Oval 36"/>
              <p:cNvSpPr/>
              <p:nvPr/>
            </p:nvSpPr>
            <p:spPr>
              <a:xfrm>
                <a:off x="6460961" y="4243322"/>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9" name="Oval 36"/>
              <p:cNvSpPr/>
              <p:nvPr/>
            </p:nvSpPr>
            <p:spPr>
              <a:xfrm flipH="1">
                <a:off x="7457629" y="4224483"/>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FFCC9A"/>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0" name="Oval 33"/>
              <p:cNvSpPr/>
              <p:nvPr/>
            </p:nvSpPr>
            <p:spPr>
              <a:xfrm>
                <a:off x="6541993" y="3800071"/>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FFCC9A"/>
              </a:solidFill>
              <a:ln w="6350" cap="flat" cmpd="sng" algn="ctr">
                <a:noFill/>
                <a:prstDash val="solid"/>
                <a:miter lim="800000"/>
              </a:ln>
              <a:effectLst>
                <a:outerShdw blurRad="25400" dist="25400" dir="5400000" algn="t" rotWithShape="0">
                  <a:srgbClr val="DA9E6F">
                    <a:alpha val="56000"/>
                  </a:srgbClr>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1" name="Teardrop 20"/>
              <p:cNvSpPr/>
              <p:nvPr/>
            </p:nvSpPr>
            <p:spPr>
              <a:xfrm rot="16200000">
                <a:off x="7051493" y="4417649"/>
                <a:ext cx="58597" cy="45719"/>
              </a:xfrm>
              <a:prstGeom prst="teardrop">
                <a:avLst/>
              </a:prstGeom>
              <a:solidFill>
                <a:srgbClr val="F5AE7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2" name="Moon 21"/>
              <p:cNvSpPr/>
              <p:nvPr/>
            </p:nvSpPr>
            <p:spPr>
              <a:xfrm rot="16200000">
                <a:off x="7017303" y="4500705"/>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nvGrpSpPr>
              <p:cNvPr id="23" name="Group 22"/>
              <p:cNvGrpSpPr/>
              <p:nvPr/>
            </p:nvGrpSpPr>
            <p:grpSpPr>
              <a:xfrm>
                <a:off x="6862312" y="4184233"/>
                <a:ext cx="455745" cy="187081"/>
                <a:chOff x="7261929" y="1088663"/>
                <a:chExt cx="455745" cy="187081"/>
              </a:xfrm>
            </p:grpSpPr>
            <p:sp>
              <p:nvSpPr>
                <p:cNvPr id="25" name="Oval 24"/>
                <p:cNvSpPr/>
                <p:nvPr/>
              </p:nvSpPr>
              <p:spPr>
                <a:xfrm>
                  <a:off x="7282873" y="1122431"/>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6" name="Oval 25"/>
                <p:cNvSpPr/>
                <p:nvPr/>
              </p:nvSpPr>
              <p:spPr>
                <a:xfrm>
                  <a:off x="7323144" y="1159286"/>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7" name="Oval 26"/>
                <p:cNvSpPr/>
                <p:nvPr/>
              </p:nvSpPr>
              <p:spPr>
                <a:xfrm>
                  <a:off x="7330250" y="1169280"/>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28" name="Oval 27"/>
                <p:cNvSpPr/>
                <p:nvPr/>
              </p:nvSpPr>
              <p:spPr>
                <a:xfrm>
                  <a:off x="7357198" y="1194529"/>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29" name="Picture 28"/>
                <p:cNvPicPr>
                  <a:picLocks noChangeAspect="1"/>
                </p:cNvPicPr>
                <p:nvPr/>
              </p:nvPicPr>
              <p:blipFill>
                <a:blip r:embed="rId10"/>
                <a:stretch>
                  <a:fillRect/>
                </a:stretch>
              </p:blipFill>
              <p:spPr>
                <a:xfrm rot="20463960">
                  <a:off x="7261929" y="1088663"/>
                  <a:ext cx="77928" cy="47623"/>
                </a:xfrm>
                <a:prstGeom prst="rect">
                  <a:avLst/>
                </a:prstGeom>
              </p:spPr>
            </p:pic>
            <p:sp>
              <p:nvSpPr>
                <p:cNvPr id="30" name="Oval 29"/>
                <p:cNvSpPr/>
                <p:nvPr/>
              </p:nvSpPr>
              <p:spPr>
                <a:xfrm flipH="1">
                  <a:off x="7548079" y="1125528"/>
                  <a:ext cx="148651" cy="150216"/>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1" name="Oval 30"/>
                <p:cNvSpPr/>
                <p:nvPr/>
              </p:nvSpPr>
              <p:spPr>
                <a:xfrm flipH="1">
                  <a:off x="7594343" y="1162383"/>
                  <a:ext cx="62116" cy="62769"/>
                </a:xfrm>
                <a:prstGeom prst="ellipse">
                  <a:avLst/>
                </a:prstGeom>
                <a:solidFill>
                  <a:srgbClr val="4B141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2" name="Oval 31"/>
                <p:cNvSpPr/>
                <p:nvPr/>
              </p:nvSpPr>
              <p:spPr>
                <a:xfrm flipH="1">
                  <a:off x="7622405" y="1172377"/>
                  <a:ext cx="26948" cy="27231"/>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33" name="Oval 32"/>
                <p:cNvSpPr/>
                <p:nvPr/>
              </p:nvSpPr>
              <p:spPr>
                <a:xfrm flipH="1">
                  <a:off x="7603717" y="1197626"/>
                  <a:ext cx="18688" cy="1888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pic>
              <p:nvPicPr>
                <p:cNvPr id="34" name="Picture 33"/>
                <p:cNvPicPr>
                  <a:picLocks noChangeAspect="1"/>
                </p:cNvPicPr>
                <p:nvPr/>
              </p:nvPicPr>
              <p:blipFill>
                <a:blip r:embed="rId10"/>
                <a:stretch>
                  <a:fillRect/>
                </a:stretch>
              </p:blipFill>
              <p:spPr>
                <a:xfrm rot="1136040" flipH="1">
                  <a:off x="7639746" y="1091760"/>
                  <a:ext cx="77928" cy="47623"/>
                </a:xfrm>
                <a:prstGeom prst="rect">
                  <a:avLst/>
                </a:prstGeom>
              </p:spPr>
            </p:pic>
          </p:grpSp>
          <p:sp>
            <p:nvSpPr>
              <p:cNvPr id="24" name="Oval 1"/>
              <p:cNvSpPr/>
              <p:nvPr/>
            </p:nvSpPr>
            <p:spPr>
              <a:xfrm>
                <a:off x="6508902" y="3656767"/>
                <a:ext cx="1051620" cy="613369"/>
              </a:xfrm>
              <a:custGeom>
                <a:avLst/>
                <a:gdLst>
                  <a:gd name="connsiteX0" fmla="*/ 0 w 966374"/>
                  <a:gd name="connsiteY0" fmla="*/ 266700 h 533400"/>
                  <a:gd name="connsiteX1" fmla="*/ 483187 w 966374"/>
                  <a:gd name="connsiteY1" fmla="*/ 0 h 533400"/>
                  <a:gd name="connsiteX2" fmla="*/ 966374 w 966374"/>
                  <a:gd name="connsiteY2" fmla="*/ 266700 h 533400"/>
                  <a:gd name="connsiteX3" fmla="*/ 483187 w 966374"/>
                  <a:gd name="connsiteY3" fmla="*/ 533400 h 533400"/>
                  <a:gd name="connsiteX4" fmla="*/ 0 w 966374"/>
                  <a:gd name="connsiteY4" fmla="*/ 266700 h 533400"/>
                  <a:gd name="connsiteX0" fmla="*/ 119 w 966493"/>
                  <a:gd name="connsiteY0" fmla="*/ 309562 h 576262"/>
                  <a:gd name="connsiteX1" fmla="*/ 449968 w 966493"/>
                  <a:gd name="connsiteY1" fmla="*/ 0 h 576262"/>
                  <a:gd name="connsiteX2" fmla="*/ 966493 w 966493"/>
                  <a:gd name="connsiteY2" fmla="*/ 309562 h 576262"/>
                  <a:gd name="connsiteX3" fmla="*/ 483306 w 966493"/>
                  <a:gd name="connsiteY3" fmla="*/ 576262 h 576262"/>
                  <a:gd name="connsiteX4" fmla="*/ 119 w 966493"/>
                  <a:gd name="connsiteY4" fmla="*/ 309562 h 576262"/>
                  <a:gd name="connsiteX0" fmla="*/ 11 w 966385"/>
                  <a:gd name="connsiteY0" fmla="*/ 309562 h 384946"/>
                  <a:gd name="connsiteX1" fmla="*/ 449860 w 966385"/>
                  <a:gd name="connsiteY1" fmla="*/ 0 h 384946"/>
                  <a:gd name="connsiteX2" fmla="*/ 966385 w 966385"/>
                  <a:gd name="connsiteY2" fmla="*/ 309562 h 384946"/>
                  <a:gd name="connsiteX3" fmla="*/ 459385 w 966385"/>
                  <a:gd name="connsiteY3" fmla="*/ 342899 h 384946"/>
                  <a:gd name="connsiteX4" fmla="*/ 11 w 966385"/>
                  <a:gd name="connsiteY4" fmla="*/ 309562 h 384946"/>
                  <a:gd name="connsiteX0" fmla="*/ 22 w 966396"/>
                  <a:gd name="connsiteY0" fmla="*/ 309562 h 390148"/>
                  <a:gd name="connsiteX1" fmla="*/ 449871 w 966396"/>
                  <a:gd name="connsiteY1" fmla="*/ 0 h 390148"/>
                  <a:gd name="connsiteX2" fmla="*/ 966396 w 966396"/>
                  <a:gd name="connsiteY2" fmla="*/ 309562 h 390148"/>
                  <a:gd name="connsiteX3" fmla="*/ 464158 w 966396"/>
                  <a:gd name="connsiteY3" fmla="*/ 357187 h 390148"/>
                  <a:gd name="connsiteX4" fmla="*/ 22 w 966396"/>
                  <a:gd name="connsiteY4" fmla="*/ 309562 h 390148"/>
                  <a:gd name="connsiteX0" fmla="*/ 22 w 1007037"/>
                  <a:gd name="connsiteY0" fmla="*/ 309562 h 389630"/>
                  <a:gd name="connsiteX1" fmla="*/ 449871 w 1007037"/>
                  <a:gd name="connsiteY1" fmla="*/ 0 h 389630"/>
                  <a:gd name="connsiteX2" fmla="*/ 966396 w 1007037"/>
                  <a:gd name="connsiteY2" fmla="*/ 309562 h 389630"/>
                  <a:gd name="connsiteX3" fmla="*/ 940203 w 1007037"/>
                  <a:gd name="connsiteY3" fmla="*/ 388143 h 389630"/>
                  <a:gd name="connsiteX4" fmla="*/ 464158 w 1007037"/>
                  <a:gd name="connsiteY4" fmla="*/ 357187 h 389630"/>
                  <a:gd name="connsiteX5" fmla="*/ 22 w 1007037"/>
                  <a:gd name="connsiteY5" fmla="*/ 309562 h 389630"/>
                  <a:gd name="connsiteX0" fmla="*/ 14 w 968149"/>
                  <a:gd name="connsiteY0" fmla="*/ 315583 h 395651"/>
                  <a:gd name="connsiteX1" fmla="*/ 449863 w 968149"/>
                  <a:gd name="connsiteY1" fmla="*/ 6021 h 395651"/>
                  <a:gd name="connsiteX2" fmla="*/ 840182 w 968149"/>
                  <a:gd name="connsiteY2" fmla="*/ 132227 h 395651"/>
                  <a:gd name="connsiteX3" fmla="*/ 940195 w 968149"/>
                  <a:gd name="connsiteY3" fmla="*/ 394164 h 395651"/>
                  <a:gd name="connsiteX4" fmla="*/ 464150 w 968149"/>
                  <a:gd name="connsiteY4" fmla="*/ 363208 h 395651"/>
                  <a:gd name="connsiteX5" fmla="*/ 14 w 968149"/>
                  <a:gd name="connsiteY5" fmla="*/ 315583 h 395651"/>
                  <a:gd name="connsiteX0" fmla="*/ 8897 w 977032"/>
                  <a:gd name="connsiteY0" fmla="*/ 311701 h 391769"/>
                  <a:gd name="connsiteX1" fmla="*/ 189460 w 977032"/>
                  <a:gd name="connsiteY1" fmla="*/ 68815 h 391769"/>
                  <a:gd name="connsiteX2" fmla="*/ 458746 w 977032"/>
                  <a:gd name="connsiteY2" fmla="*/ 2139 h 391769"/>
                  <a:gd name="connsiteX3" fmla="*/ 849065 w 977032"/>
                  <a:gd name="connsiteY3" fmla="*/ 128345 h 391769"/>
                  <a:gd name="connsiteX4" fmla="*/ 949078 w 977032"/>
                  <a:gd name="connsiteY4" fmla="*/ 390282 h 391769"/>
                  <a:gd name="connsiteX5" fmla="*/ 473033 w 977032"/>
                  <a:gd name="connsiteY5" fmla="*/ 359326 h 391769"/>
                  <a:gd name="connsiteX6" fmla="*/ 8897 w 977032"/>
                  <a:gd name="connsiteY6" fmla="*/ 311701 h 391769"/>
                  <a:gd name="connsiteX0" fmla="*/ 8579 w 983857"/>
                  <a:gd name="connsiteY0" fmla="*/ 399807 h 414416"/>
                  <a:gd name="connsiteX1" fmla="*/ 196285 w 983857"/>
                  <a:gd name="connsiteY1" fmla="*/ 68815 h 414416"/>
                  <a:gd name="connsiteX2" fmla="*/ 465571 w 983857"/>
                  <a:gd name="connsiteY2" fmla="*/ 2139 h 414416"/>
                  <a:gd name="connsiteX3" fmla="*/ 855890 w 983857"/>
                  <a:gd name="connsiteY3" fmla="*/ 128345 h 414416"/>
                  <a:gd name="connsiteX4" fmla="*/ 955903 w 983857"/>
                  <a:gd name="connsiteY4" fmla="*/ 390282 h 414416"/>
                  <a:gd name="connsiteX5" fmla="*/ 479858 w 983857"/>
                  <a:gd name="connsiteY5" fmla="*/ 359326 h 414416"/>
                  <a:gd name="connsiteX6" fmla="*/ 8579 w 983857"/>
                  <a:gd name="connsiteY6" fmla="*/ 399807 h 414416"/>
                  <a:gd name="connsiteX0" fmla="*/ 9609 w 963455"/>
                  <a:gd name="connsiteY0" fmla="*/ 380757 h 397615"/>
                  <a:gd name="connsiteX1" fmla="*/ 175883 w 963455"/>
                  <a:gd name="connsiteY1" fmla="*/ 68815 h 397615"/>
                  <a:gd name="connsiteX2" fmla="*/ 445169 w 963455"/>
                  <a:gd name="connsiteY2" fmla="*/ 2139 h 397615"/>
                  <a:gd name="connsiteX3" fmla="*/ 835488 w 963455"/>
                  <a:gd name="connsiteY3" fmla="*/ 128345 h 397615"/>
                  <a:gd name="connsiteX4" fmla="*/ 935501 w 963455"/>
                  <a:gd name="connsiteY4" fmla="*/ 390282 h 397615"/>
                  <a:gd name="connsiteX5" fmla="*/ 459456 w 963455"/>
                  <a:gd name="connsiteY5" fmla="*/ 359326 h 397615"/>
                  <a:gd name="connsiteX6" fmla="*/ 9609 w 963455"/>
                  <a:gd name="connsiteY6" fmla="*/ 380757 h 397615"/>
                  <a:gd name="connsiteX0" fmla="*/ 629 w 954475"/>
                  <a:gd name="connsiteY0" fmla="*/ 380757 h 392126"/>
                  <a:gd name="connsiteX1" fmla="*/ 166903 w 954475"/>
                  <a:gd name="connsiteY1" fmla="*/ 68815 h 392126"/>
                  <a:gd name="connsiteX2" fmla="*/ 436189 w 954475"/>
                  <a:gd name="connsiteY2" fmla="*/ 2139 h 392126"/>
                  <a:gd name="connsiteX3" fmla="*/ 826508 w 954475"/>
                  <a:gd name="connsiteY3" fmla="*/ 128345 h 392126"/>
                  <a:gd name="connsiteX4" fmla="*/ 926521 w 954475"/>
                  <a:gd name="connsiteY4" fmla="*/ 390282 h 392126"/>
                  <a:gd name="connsiteX5" fmla="*/ 450476 w 954475"/>
                  <a:gd name="connsiteY5" fmla="*/ 359326 h 392126"/>
                  <a:gd name="connsiteX6" fmla="*/ 224054 w 954475"/>
                  <a:gd name="connsiteY6" fmla="*/ 271221 h 392126"/>
                  <a:gd name="connsiteX7" fmla="*/ 629 w 954475"/>
                  <a:gd name="connsiteY7" fmla="*/ 380757 h 392126"/>
                  <a:gd name="connsiteX0" fmla="*/ 1989 w 955835"/>
                  <a:gd name="connsiteY0" fmla="*/ 380757 h 392053"/>
                  <a:gd name="connsiteX1" fmla="*/ 168263 w 955835"/>
                  <a:gd name="connsiteY1" fmla="*/ 68815 h 392053"/>
                  <a:gd name="connsiteX2" fmla="*/ 437549 w 955835"/>
                  <a:gd name="connsiteY2" fmla="*/ 2139 h 392053"/>
                  <a:gd name="connsiteX3" fmla="*/ 827868 w 955835"/>
                  <a:gd name="connsiteY3" fmla="*/ 128345 h 392053"/>
                  <a:gd name="connsiteX4" fmla="*/ 927881 w 955835"/>
                  <a:gd name="connsiteY4" fmla="*/ 390282 h 392053"/>
                  <a:gd name="connsiteX5" fmla="*/ 451836 w 955835"/>
                  <a:gd name="connsiteY5" fmla="*/ 359326 h 392053"/>
                  <a:gd name="connsiteX6" fmla="*/ 101589 w 955835"/>
                  <a:gd name="connsiteY6" fmla="*/ 278365 h 392053"/>
                  <a:gd name="connsiteX7" fmla="*/ 1989 w 955835"/>
                  <a:gd name="connsiteY7" fmla="*/ 380757 h 392053"/>
                  <a:gd name="connsiteX0" fmla="*/ 340 w 954186"/>
                  <a:gd name="connsiteY0" fmla="*/ 380757 h 392481"/>
                  <a:gd name="connsiteX1" fmla="*/ 166614 w 954186"/>
                  <a:gd name="connsiteY1" fmla="*/ 68815 h 392481"/>
                  <a:gd name="connsiteX2" fmla="*/ 435900 w 954186"/>
                  <a:gd name="connsiteY2" fmla="*/ 2139 h 392481"/>
                  <a:gd name="connsiteX3" fmla="*/ 826219 w 954186"/>
                  <a:gd name="connsiteY3" fmla="*/ 128345 h 392481"/>
                  <a:gd name="connsiteX4" fmla="*/ 926232 w 954186"/>
                  <a:gd name="connsiteY4" fmla="*/ 390282 h 392481"/>
                  <a:gd name="connsiteX5" fmla="*/ 450187 w 954186"/>
                  <a:gd name="connsiteY5" fmla="*/ 359326 h 392481"/>
                  <a:gd name="connsiteX6" fmla="*/ 133278 w 954186"/>
                  <a:gd name="connsiteY6" fmla="*/ 242646 h 392481"/>
                  <a:gd name="connsiteX7" fmla="*/ 340 w 954186"/>
                  <a:gd name="connsiteY7" fmla="*/ 380757 h 392481"/>
                  <a:gd name="connsiteX0" fmla="*/ 8999 w 962845"/>
                  <a:gd name="connsiteY0" fmla="*/ 380410 h 392134"/>
                  <a:gd name="connsiteX1" fmla="*/ 30016 w 962845"/>
                  <a:gd name="connsiteY1" fmla="*/ 228012 h 392134"/>
                  <a:gd name="connsiteX2" fmla="*/ 175273 w 962845"/>
                  <a:gd name="connsiteY2" fmla="*/ 68468 h 392134"/>
                  <a:gd name="connsiteX3" fmla="*/ 444559 w 962845"/>
                  <a:gd name="connsiteY3" fmla="*/ 1792 h 392134"/>
                  <a:gd name="connsiteX4" fmla="*/ 834878 w 962845"/>
                  <a:gd name="connsiteY4" fmla="*/ 127998 h 392134"/>
                  <a:gd name="connsiteX5" fmla="*/ 934891 w 962845"/>
                  <a:gd name="connsiteY5" fmla="*/ 389935 h 392134"/>
                  <a:gd name="connsiteX6" fmla="*/ 458846 w 962845"/>
                  <a:gd name="connsiteY6" fmla="*/ 358979 h 392134"/>
                  <a:gd name="connsiteX7" fmla="*/ 141937 w 962845"/>
                  <a:gd name="connsiteY7" fmla="*/ 242299 h 392134"/>
                  <a:gd name="connsiteX8" fmla="*/ 8999 w 962845"/>
                  <a:gd name="connsiteY8" fmla="*/ 380410 h 392134"/>
                  <a:gd name="connsiteX0" fmla="*/ 6178 w 960024"/>
                  <a:gd name="connsiteY0" fmla="*/ 380410 h 392437"/>
                  <a:gd name="connsiteX1" fmla="*/ 27195 w 960024"/>
                  <a:gd name="connsiteY1" fmla="*/ 228012 h 392437"/>
                  <a:gd name="connsiteX2" fmla="*/ 172452 w 960024"/>
                  <a:gd name="connsiteY2" fmla="*/ 68468 h 392437"/>
                  <a:gd name="connsiteX3" fmla="*/ 441738 w 960024"/>
                  <a:gd name="connsiteY3" fmla="*/ 1792 h 392437"/>
                  <a:gd name="connsiteX4" fmla="*/ 832057 w 960024"/>
                  <a:gd name="connsiteY4" fmla="*/ 127998 h 392437"/>
                  <a:gd name="connsiteX5" fmla="*/ 932070 w 960024"/>
                  <a:gd name="connsiteY5" fmla="*/ 389935 h 392437"/>
                  <a:gd name="connsiteX6" fmla="*/ 456025 w 960024"/>
                  <a:gd name="connsiteY6" fmla="*/ 358979 h 392437"/>
                  <a:gd name="connsiteX7" fmla="*/ 101016 w 960024"/>
                  <a:gd name="connsiteY7" fmla="*/ 223249 h 392437"/>
                  <a:gd name="connsiteX8" fmla="*/ 6178 w 960024"/>
                  <a:gd name="connsiteY8" fmla="*/ 380410 h 392437"/>
                  <a:gd name="connsiteX0" fmla="*/ 6002 w 959848"/>
                  <a:gd name="connsiteY0" fmla="*/ 380410 h 393080"/>
                  <a:gd name="connsiteX1" fmla="*/ 27019 w 959848"/>
                  <a:gd name="connsiteY1" fmla="*/ 228012 h 393080"/>
                  <a:gd name="connsiteX2" fmla="*/ 172276 w 959848"/>
                  <a:gd name="connsiteY2" fmla="*/ 68468 h 393080"/>
                  <a:gd name="connsiteX3" fmla="*/ 441562 w 959848"/>
                  <a:gd name="connsiteY3" fmla="*/ 1792 h 393080"/>
                  <a:gd name="connsiteX4" fmla="*/ 831881 w 959848"/>
                  <a:gd name="connsiteY4" fmla="*/ 127998 h 393080"/>
                  <a:gd name="connsiteX5" fmla="*/ 931894 w 959848"/>
                  <a:gd name="connsiteY5" fmla="*/ 389935 h 393080"/>
                  <a:gd name="connsiteX6" fmla="*/ 455849 w 959848"/>
                  <a:gd name="connsiteY6" fmla="*/ 358979 h 393080"/>
                  <a:gd name="connsiteX7" fmla="*/ 98459 w 959848"/>
                  <a:gd name="connsiteY7" fmla="*/ 192293 h 393080"/>
                  <a:gd name="connsiteX8" fmla="*/ 6002 w 959848"/>
                  <a:gd name="connsiteY8" fmla="*/ 380410 h 393080"/>
                  <a:gd name="connsiteX0" fmla="*/ 5473 w 959319"/>
                  <a:gd name="connsiteY0" fmla="*/ 380410 h 392568"/>
                  <a:gd name="connsiteX1" fmla="*/ 26490 w 959319"/>
                  <a:gd name="connsiteY1" fmla="*/ 228012 h 392568"/>
                  <a:gd name="connsiteX2" fmla="*/ 171747 w 959319"/>
                  <a:gd name="connsiteY2" fmla="*/ 68468 h 392568"/>
                  <a:gd name="connsiteX3" fmla="*/ 441033 w 959319"/>
                  <a:gd name="connsiteY3" fmla="*/ 1792 h 392568"/>
                  <a:gd name="connsiteX4" fmla="*/ 831352 w 959319"/>
                  <a:gd name="connsiteY4" fmla="*/ 127998 h 392568"/>
                  <a:gd name="connsiteX5" fmla="*/ 931365 w 959319"/>
                  <a:gd name="connsiteY5" fmla="*/ 389935 h 392568"/>
                  <a:gd name="connsiteX6" fmla="*/ 455320 w 959319"/>
                  <a:gd name="connsiteY6" fmla="*/ 358979 h 392568"/>
                  <a:gd name="connsiteX7" fmla="*/ 90786 w 959319"/>
                  <a:gd name="connsiteY7" fmla="*/ 216105 h 392568"/>
                  <a:gd name="connsiteX8" fmla="*/ 5473 w 959319"/>
                  <a:gd name="connsiteY8" fmla="*/ 380410 h 392568"/>
                  <a:gd name="connsiteX0" fmla="*/ 5473 w 959319"/>
                  <a:gd name="connsiteY0" fmla="*/ 380410 h 391325"/>
                  <a:gd name="connsiteX1" fmla="*/ 26490 w 959319"/>
                  <a:gd name="connsiteY1" fmla="*/ 228012 h 391325"/>
                  <a:gd name="connsiteX2" fmla="*/ 171747 w 959319"/>
                  <a:gd name="connsiteY2" fmla="*/ 68468 h 391325"/>
                  <a:gd name="connsiteX3" fmla="*/ 441033 w 959319"/>
                  <a:gd name="connsiteY3" fmla="*/ 1792 h 391325"/>
                  <a:gd name="connsiteX4" fmla="*/ 831352 w 959319"/>
                  <a:gd name="connsiteY4" fmla="*/ 127998 h 391325"/>
                  <a:gd name="connsiteX5" fmla="*/ 931365 w 959319"/>
                  <a:gd name="connsiteY5" fmla="*/ 389935 h 391325"/>
                  <a:gd name="connsiteX6" fmla="*/ 455320 w 959319"/>
                  <a:gd name="connsiteY6" fmla="*/ 358979 h 391325"/>
                  <a:gd name="connsiteX7" fmla="*/ 240803 w 959319"/>
                  <a:gd name="connsiteY7" fmla="*/ 325642 h 391325"/>
                  <a:gd name="connsiteX8" fmla="*/ 90786 w 959319"/>
                  <a:gd name="connsiteY8" fmla="*/ 216105 h 391325"/>
                  <a:gd name="connsiteX9" fmla="*/ 5473 w 959319"/>
                  <a:gd name="connsiteY9" fmla="*/ 380410 h 391325"/>
                  <a:gd name="connsiteX0" fmla="*/ 5473 w 931868"/>
                  <a:gd name="connsiteY0" fmla="*/ 380410 h 401695"/>
                  <a:gd name="connsiteX1" fmla="*/ 26490 w 931868"/>
                  <a:gd name="connsiteY1" fmla="*/ 228012 h 401695"/>
                  <a:gd name="connsiteX2" fmla="*/ 171747 w 931868"/>
                  <a:gd name="connsiteY2" fmla="*/ 68468 h 401695"/>
                  <a:gd name="connsiteX3" fmla="*/ 441033 w 931868"/>
                  <a:gd name="connsiteY3" fmla="*/ 1792 h 401695"/>
                  <a:gd name="connsiteX4" fmla="*/ 831352 w 931868"/>
                  <a:gd name="connsiteY4" fmla="*/ 127998 h 401695"/>
                  <a:gd name="connsiteX5" fmla="*/ 931365 w 931868"/>
                  <a:gd name="connsiteY5" fmla="*/ 389935 h 401695"/>
                  <a:gd name="connsiteX6" fmla="*/ 786109 w 931868"/>
                  <a:gd name="connsiteY6" fmla="*/ 339930 h 401695"/>
                  <a:gd name="connsiteX7" fmla="*/ 455320 w 931868"/>
                  <a:gd name="connsiteY7" fmla="*/ 358979 h 401695"/>
                  <a:gd name="connsiteX8" fmla="*/ 240803 w 931868"/>
                  <a:gd name="connsiteY8" fmla="*/ 325642 h 401695"/>
                  <a:gd name="connsiteX9" fmla="*/ 90786 w 931868"/>
                  <a:gd name="connsiteY9" fmla="*/ 216105 h 401695"/>
                  <a:gd name="connsiteX10" fmla="*/ 5473 w 931868"/>
                  <a:gd name="connsiteY10" fmla="*/ 380410 h 401695"/>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5473 w 931868"/>
                  <a:gd name="connsiteY0" fmla="*/ 380410 h 404291"/>
                  <a:gd name="connsiteX1" fmla="*/ 26490 w 931868"/>
                  <a:gd name="connsiteY1" fmla="*/ 228012 h 404291"/>
                  <a:gd name="connsiteX2" fmla="*/ 171747 w 931868"/>
                  <a:gd name="connsiteY2" fmla="*/ 68468 h 404291"/>
                  <a:gd name="connsiteX3" fmla="*/ 441033 w 931868"/>
                  <a:gd name="connsiteY3" fmla="*/ 1792 h 404291"/>
                  <a:gd name="connsiteX4" fmla="*/ 831352 w 931868"/>
                  <a:gd name="connsiteY4" fmla="*/ 127998 h 404291"/>
                  <a:gd name="connsiteX5" fmla="*/ 931365 w 931868"/>
                  <a:gd name="connsiteY5" fmla="*/ 389935 h 404291"/>
                  <a:gd name="connsiteX6" fmla="*/ 800396 w 931868"/>
                  <a:gd name="connsiteY6" fmla="*/ 361361 h 404291"/>
                  <a:gd name="connsiteX7" fmla="*/ 455320 w 931868"/>
                  <a:gd name="connsiteY7" fmla="*/ 358979 h 404291"/>
                  <a:gd name="connsiteX8" fmla="*/ 240803 w 931868"/>
                  <a:gd name="connsiteY8" fmla="*/ 325642 h 404291"/>
                  <a:gd name="connsiteX9" fmla="*/ 90786 w 931868"/>
                  <a:gd name="connsiteY9" fmla="*/ 216105 h 404291"/>
                  <a:gd name="connsiteX10" fmla="*/ 5473 w 931868"/>
                  <a:gd name="connsiteY10" fmla="*/ 380410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223 h 404291"/>
                  <a:gd name="connsiteX1" fmla="*/ 42746 w 948124"/>
                  <a:gd name="connsiteY1" fmla="*/ 228012 h 404291"/>
                  <a:gd name="connsiteX2" fmla="*/ 188003 w 948124"/>
                  <a:gd name="connsiteY2" fmla="*/ 68468 h 404291"/>
                  <a:gd name="connsiteX3" fmla="*/ 457289 w 948124"/>
                  <a:gd name="connsiteY3" fmla="*/ 1792 h 404291"/>
                  <a:gd name="connsiteX4" fmla="*/ 847608 w 948124"/>
                  <a:gd name="connsiteY4" fmla="*/ 127998 h 404291"/>
                  <a:gd name="connsiteX5" fmla="*/ 947621 w 948124"/>
                  <a:gd name="connsiteY5" fmla="*/ 389935 h 404291"/>
                  <a:gd name="connsiteX6" fmla="*/ 816652 w 948124"/>
                  <a:gd name="connsiteY6" fmla="*/ 361361 h 404291"/>
                  <a:gd name="connsiteX7" fmla="*/ 471576 w 948124"/>
                  <a:gd name="connsiteY7" fmla="*/ 358979 h 404291"/>
                  <a:gd name="connsiteX8" fmla="*/ 257059 w 948124"/>
                  <a:gd name="connsiteY8" fmla="*/ 325642 h 404291"/>
                  <a:gd name="connsiteX9" fmla="*/ 107042 w 948124"/>
                  <a:gd name="connsiteY9" fmla="*/ 216105 h 404291"/>
                  <a:gd name="connsiteX10" fmla="*/ 2679 w 948124"/>
                  <a:gd name="connsiteY10" fmla="*/ 404223 h 404291"/>
                  <a:gd name="connsiteX0" fmla="*/ 2679 w 948124"/>
                  <a:gd name="connsiteY0" fmla="*/ 404095 h 404163"/>
                  <a:gd name="connsiteX1" fmla="*/ 42746 w 948124"/>
                  <a:gd name="connsiteY1" fmla="*/ 227884 h 404163"/>
                  <a:gd name="connsiteX2" fmla="*/ 188003 w 948124"/>
                  <a:gd name="connsiteY2" fmla="*/ 68340 h 404163"/>
                  <a:gd name="connsiteX3" fmla="*/ 457289 w 948124"/>
                  <a:gd name="connsiteY3" fmla="*/ 1664 h 404163"/>
                  <a:gd name="connsiteX4" fmla="*/ 847608 w 948124"/>
                  <a:gd name="connsiteY4" fmla="*/ 127870 h 404163"/>
                  <a:gd name="connsiteX5" fmla="*/ 947621 w 948124"/>
                  <a:gd name="connsiteY5" fmla="*/ 389807 h 404163"/>
                  <a:gd name="connsiteX6" fmla="*/ 816652 w 948124"/>
                  <a:gd name="connsiteY6" fmla="*/ 361233 h 404163"/>
                  <a:gd name="connsiteX7" fmla="*/ 471576 w 948124"/>
                  <a:gd name="connsiteY7" fmla="*/ 358851 h 404163"/>
                  <a:gd name="connsiteX8" fmla="*/ 257059 w 948124"/>
                  <a:gd name="connsiteY8" fmla="*/ 325514 h 404163"/>
                  <a:gd name="connsiteX9" fmla="*/ 107042 w 948124"/>
                  <a:gd name="connsiteY9" fmla="*/ 215977 h 404163"/>
                  <a:gd name="connsiteX10" fmla="*/ 2679 w 948124"/>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58851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51537"/>
                  <a:gd name="connsiteY0" fmla="*/ 404095 h 404163"/>
                  <a:gd name="connsiteX1" fmla="*/ 42746 w 951537"/>
                  <a:gd name="connsiteY1" fmla="*/ 227884 h 404163"/>
                  <a:gd name="connsiteX2" fmla="*/ 188003 w 951537"/>
                  <a:gd name="connsiteY2" fmla="*/ 68340 h 404163"/>
                  <a:gd name="connsiteX3" fmla="*/ 457289 w 951537"/>
                  <a:gd name="connsiteY3" fmla="*/ 1664 h 404163"/>
                  <a:gd name="connsiteX4" fmla="*/ 847608 w 951537"/>
                  <a:gd name="connsiteY4" fmla="*/ 127870 h 404163"/>
                  <a:gd name="connsiteX5" fmla="*/ 947621 w 951537"/>
                  <a:gd name="connsiteY5" fmla="*/ 389807 h 404163"/>
                  <a:gd name="connsiteX6" fmla="*/ 816652 w 951537"/>
                  <a:gd name="connsiteY6" fmla="*/ 361233 h 404163"/>
                  <a:gd name="connsiteX7" fmla="*/ 471576 w 951537"/>
                  <a:gd name="connsiteY7" fmla="*/ 368376 h 404163"/>
                  <a:gd name="connsiteX8" fmla="*/ 257059 w 951537"/>
                  <a:gd name="connsiteY8" fmla="*/ 325514 h 404163"/>
                  <a:gd name="connsiteX9" fmla="*/ 107042 w 951537"/>
                  <a:gd name="connsiteY9" fmla="*/ 215977 h 404163"/>
                  <a:gd name="connsiteX10" fmla="*/ 2679 w 951537"/>
                  <a:gd name="connsiteY10" fmla="*/ 404095 h 404163"/>
                  <a:gd name="connsiteX0" fmla="*/ 2679 w 949272"/>
                  <a:gd name="connsiteY0" fmla="*/ 404095 h 404118"/>
                  <a:gd name="connsiteX1" fmla="*/ 42746 w 949272"/>
                  <a:gd name="connsiteY1" fmla="*/ 227884 h 404118"/>
                  <a:gd name="connsiteX2" fmla="*/ 188003 w 949272"/>
                  <a:gd name="connsiteY2" fmla="*/ 68340 h 404118"/>
                  <a:gd name="connsiteX3" fmla="*/ 457289 w 949272"/>
                  <a:gd name="connsiteY3" fmla="*/ 1664 h 404118"/>
                  <a:gd name="connsiteX4" fmla="*/ 847608 w 949272"/>
                  <a:gd name="connsiteY4" fmla="*/ 127870 h 404118"/>
                  <a:gd name="connsiteX5" fmla="*/ 945239 w 949272"/>
                  <a:gd name="connsiteY5" fmla="*/ 349326 h 404118"/>
                  <a:gd name="connsiteX6" fmla="*/ 816652 w 949272"/>
                  <a:gd name="connsiteY6" fmla="*/ 361233 h 404118"/>
                  <a:gd name="connsiteX7" fmla="*/ 471576 w 949272"/>
                  <a:gd name="connsiteY7" fmla="*/ 368376 h 404118"/>
                  <a:gd name="connsiteX8" fmla="*/ 257059 w 949272"/>
                  <a:gd name="connsiteY8" fmla="*/ 325514 h 404118"/>
                  <a:gd name="connsiteX9" fmla="*/ 107042 w 949272"/>
                  <a:gd name="connsiteY9" fmla="*/ 215977 h 404118"/>
                  <a:gd name="connsiteX10" fmla="*/ 2679 w 94927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04095 h 404118"/>
                  <a:gd name="connsiteX1" fmla="*/ 42746 w 960652"/>
                  <a:gd name="connsiteY1" fmla="*/ 227884 h 404118"/>
                  <a:gd name="connsiteX2" fmla="*/ 188003 w 960652"/>
                  <a:gd name="connsiteY2" fmla="*/ 68340 h 404118"/>
                  <a:gd name="connsiteX3" fmla="*/ 457289 w 960652"/>
                  <a:gd name="connsiteY3" fmla="*/ 1664 h 404118"/>
                  <a:gd name="connsiteX4" fmla="*/ 847608 w 960652"/>
                  <a:gd name="connsiteY4" fmla="*/ 127870 h 404118"/>
                  <a:gd name="connsiteX5" fmla="*/ 957146 w 960652"/>
                  <a:gd name="connsiteY5" fmla="*/ 385045 h 404118"/>
                  <a:gd name="connsiteX6" fmla="*/ 816652 w 960652"/>
                  <a:gd name="connsiteY6" fmla="*/ 361233 h 404118"/>
                  <a:gd name="connsiteX7" fmla="*/ 471576 w 960652"/>
                  <a:gd name="connsiteY7" fmla="*/ 368376 h 404118"/>
                  <a:gd name="connsiteX8" fmla="*/ 257059 w 960652"/>
                  <a:gd name="connsiteY8" fmla="*/ 325514 h 404118"/>
                  <a:gd name="connsiteX9" fmla="*/ 107042 w 960652"/>
                  <a:gd name="connsiteY9" fmla="*/ 215977 h 404118"/>
                  <a:gd name="connsiteX10" fmla="*/ 2679 w 960652"/>
                  <a:gd name="connsiteY10" fmla="*/ 404095 h 404118"/>
                  <a:gd name="connsiteX0" fmla="*/ 2679 w 960652"/>
                  <a:gd name="connsiteY0" fmla="*/ 495318 h 495341"/>
                  <a:gd name="connsiteX1" fmla="*/ 42746 w 960652"/>
                  <a:gd name="connsiteY1" fmla="*/ 319107 h 495341"/>
                  <a:gd name="connsiteX2" fmla="*/ 188003 w 960652"/>
                  <a:gd name="connsiteY2" fmla="*/ 159563 h 495341"/>
                  <a:gd name="connsiteX3" fmla="*/ 504914 w 960652"/>
                  <a:gd name="connsiteY3" fmla="*/ 812 h 495341"/>
                  <a:gd name="connsiteX4" fmla="*/ 847608 w 960652"/>
                  <a:gd name="connsiteY4" fmla="*/ 219093 h 495341"/>
                  <a:gd name="connsiteX5" fmla="*/ 957146 w 960652"/>
                  <a:gd name="connsiteY5" fmla="*/ 476268 h 495341"/>
                  <a:gd name="connsiteX6" fmla="*/ 816652 w 960652"/>
                  <a:gd name="connsiteY6" fmla="*/ 452456 h 495341"/>
                  <a:gd name="connsiteX7" fmla="*/ 471576 w 960652"/>
                  <a:gd name="connsiteY7" fmla="*/ 459599 h 495341"/>
                  <a:gd name="connsiteX8" fmla="*/ 257059 w 960652"/>
                  <a:gd name="connsiteY8" fmla="*/ 416737 h 495341"/>
                  <a:gd name="connsiteX9" fmla="*/ 107042 w 960652"/>
                  <a:gd name="connsiteY9" fmla="*/ 307200 h 495341"/>
                  <a:gd name="connsiteX10" fmla="*/ 2679 w 960652"/>
                  <a:gd name="connsiteY10" fmla="*/ 495318 h 495341"/>
                  <a:gd name="connsiteX0" fmla="*/ 2679 w 960652"/>
                  <a:gd name="connsiteY0" fmla="*/ 500474 h 500497"/>
                  <a:gd name="connsiteX1" fmla="*/ 42746 w 960652"/>
                  <a:gd name="connsiteY1" fmla="*/ 324263 h 500497"/>
                  <a:gd name="connsiteX2" fmla="*/ 188003 w 960652"/>
                  <a:gd name="connsiteY2" fmla="*/ 164719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38778 w 960652"/>
                  <a:gd name="connsiteY2" fmla="*/ 28194 h 500497"/>
                  <a:gd name="connsiteX3" fmla="*/ 504825 w 960652"/>
                  <a:gd name="connsiteY3" fmla="*/ 70425 h 500497"/>
                  <a:gd name="connsiteX4" fmla="*/ 504914 w 960652"/>
                  <a:gd name="connsiteY4" fmla="*/ 5968 h 500497"/>
                  <a:gd name="connsiteX5" fmla="*/ 847608 w 960652"/>
                  <a:gd name="connsiteY5" fmla="*/ 224249 h 500497"/>
                  <a:gd name="connsiteX6" fmla="*/ 957146 w 960652"/>
                  <a:gd name="connsiteY6" fmla="*/ 481424 h 500497"/>
                  <a:gd name="connsiteX7" fmla="*/ 816652 w 960652"/>
                  <a:gd name="connsiteY7" fmla="*/ 457612 h 500497"/>
                  <a:gd name="connsiteX8" fmla="*/ 471576 w 960652"/>
                  <a:gd name="connsiteY8" fmla="*/ 464755 h 500497"/>
                  <a:gd name="connsiteX9" fmla="*/ 257059 w 960652"/>
                  <a:gd name="connsiteY9" fmla="*/ 421893 h 500497"/>
                  <a:gd name="connsiteX10" fmla="*/ 107042 w 960652"/>
                  <a:gd name="connsiteY10" fmla="*/ 312356 h 500497"/>
                  <a:gd name="connsiteX11" fmla="*/ 2679 w 960652"/>
                  <a:gd name="connsiteY11" fmla="*/ 500474 h 500497"/>
                  <a:gd name="connsiteX0" fmla="*/ 2679 w 960652"/>
                  <a:gd name="connsiteY0" fmla="*/ 500474 h 500497"/>
                  <a:gd name="connsiteX1" fmla="*/ 42746 w 960652"/>
                  <a:gd name="connsiteY1" fmla="*/ 324263 h 500497"/>
                  <a:gd name="connsiteX2" fmla="*/ 114300 w 960652"/>
                  <a:gd name="connsiteY2" fmla="*/ 140275 h 500497"/>
                  <a:gd name="connsiteX3" fmla="*/ 38778 w 960652"/>
                  <a:gd name="connsiteY3" fmla="*/ 28194 h 500497"/>
                  <a:gd name="connsiteX4" fmla="*/ 504825 w 960652"/>
                  <a:gd name="connsiteY4" fmla="*/ 70425 h 500497"/>
                  <a:gd name="connsiteX5" fmla="*/ 504914 w 960652"/>
                  <a:gd name="connsiteY5" fmla="*/ 5968 h 500497"/>
                  <a:gd name="connsiteX6" fmla="*/ 847608 w 960652"/>
                  <a:gd name="connsiteY6" fmla="*/ 224249 h 500497"/>
                  <a:gd name="connsiteX7" fmla="*/ 957146 w 960652"/>
                  <a:gd name="connsiteY7" fmla="*/ 481424 h 500497"/>
                  <a:gd name="connsiteX8" fmla="*/ 816652 w 960652"/>
                  <a:gd name="connsiteY8" fmla="*/ 457612 h 500497"/>
                  <a:gd name="connsiteX9" fmla="*/ 471576 w 960652"/>
                  <a:gd name="connsiteY9" fmla="*/ 464755 h 500497"/>
                  <a:gd name="connsiteX10" fmla="*/ 257059 w 960652"/>
                  <a:gd name="connsiteY10" fmla="*/ 421893 h 500497"/>
                  <a:gd name="connsiteX11" fmla="*/ 107042 w 960652"/>
                  <a:gd name="connsiteY11" fmla="*/ 312356 h 500497"/>
                  <a:gd name="connsiteX12" fmla="*/ 2679 w 960652"/>
                  <a:gd name="connsiteY12" fmla="*/ 500474 h 500497"/>
                  <a:gd name="connsiteX0" fmla="*/ 17909 w 975882"/>
                  <a:gd name="connsiteY0" fmla="*/ 500474 h 504534"/>
                  <a:gd name="connsiteX1" fmla="*/ 16701 w 975882"/>
                  <a:gd name="connsiteY1" fmla="*/ 140113 h 504534"/>
                  <a:gd name="connsiteX2" fmla="*/ 129530 w 975882"/>
                  <a:gd name="connsiteY2" fmla="*/ 140275 h 504534"/>
                  <a:gd name="connsiteX3" fmla="*/ 54008 w 975882"/>
                  <a:gd name="connsiteY3" fmla="*/ 28194 h 504534"/>
                  <a:gd name="connsiteX4" fmla="*/ 520055 w 975882"/>
                  <a:gd name="connsiteY4" fmla="*/ 70425 h 504534"/>
                  <a:gd name="connsiteX5" fmla="*/ 520144 w 975882"/>
                  <a:gd name="connsiteY5" fmla="*/ 5968 h 504534"/>
                  <a:gd name="connsiteX6" fmla="*/ 862838 w 975882"/>
                  <a:gd name="connsiteY6" fmla="*/ 224249 h 504534"/>
                  <a:gd name="connsiteX7" fmla="*/ 972376 w 975882"/>
                  <a:gd name="connsiteY7" fmla="*/ 481424 h 504534"/>
                  <a:gd name="connsiteX8" fmla="*/ 831882 w 975882"/>
                  <a:gd name="connsiteY8" fmla="*/ 457612 h 504534"/>
                  <a:gd name="connsiteX9" fmla="*/ 486806 w 975882"/>
                  <a:gd name="connsiteY9" fmla="*/ 464755 h 504534"/>
                  <a:gd name="connsiteX10" fmla="*/ 272289 w 975882"/>
                  <a:gd name="connsiteY10" fmla="*/ 421893 h 504534"/>
                  <a:gd name="connsiteX11" fmla="*/ 122272 w 975882"/>
                  <a:gd name="connsiteY11" fmla="*/ 312356 h 504534"/>
                  <a:gd name="connsiteX12" fmla="*/ 17909 w 975882"/>
                  <a:gd name="connsiteY12" fmla="*/ 500474 h 504534"/>
                  <a:gd name="connsiteX0" fmla="*/ 17909 w 988647"/>
                  <a:gd name="connsiteY0" fmla="*/ 499069 h 503129"/>
                  <a:gd name="connsiteX1" fmla="*/ 16701 w 988647"/>
                  <a:gd name="connsiteY1" fmla="*/ 138708 h 503129"/>
                  <a:gd name="connsiteX2" fmla="*/ 129530 w 988647"/>
                  <a:gd name="connsiteY2" fmla="*/ 138870 h 503129"/>
                  <a:gd name="connsiteX3" fmla="*/ 54008 w 988647"/>
                  <a:gd name="connsiteY3" fmla="*/ 26789 h 503129"/>
                  <a:gd name="connsiteX4" fmla="*/ 520055 w 988647"/>
                  <a:gd name="connsiteY4" fmla="*/ 69020 h 503129"/>
                  <a:gd name="connsiteX5" fmla="*/ 520144 w 988647"/>
                  <a:gd name="connsiteY5" fmla="*/ 4563 h 503129"/>
                  <a:gd name="connsiteX6" fmla="*/ 945388 w 988647"/>
                  <a:gd name="connsiteY6" fmla="*/ 197444 h 503129"/>
                  <a:gd name="connsiteX7" fmla="*/ 972376 w 988647"/>
                  <a:gd name="connsiteY7" fmla="*/ 480019 h 503129"/>
                  <a:gd name="connsiteX8" fmla="*/ 831882 w 988647"/>
                  <a:gd name="connsiteY8" fmla="*/ 456207 h 503129"/>
                  <a:gd name="connsiteX9" fmla="*/ 486806 w 988647"/>
                  <a:gd name="connsiteY9" fmla="*/ 463350 h 503129"/>
                  <a:gd name="connsiteX10" fmla="*/ 272289 w 988647"/>
                  <a:gd name="connsiteY10" fmla="*/ 420488 h 503129"/>
                  <a:gd name="connsiteX11" fmla="*/ 122272 w 988647"/>
                  <a:gd name="connsiteY11" fmla="*/ 310951 h 503129"/>
                  <a:gd name="connsiteX12" fmla="*/ 17909 w 988647"/>
                  <a:gd name="connsiteY12" fmla="*/ 499069 h 50312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17142"/>
                  <a:gd name="connsiteY0" fmla="*/ 499069 h 594319"/>
                  <a:gd name="connsiteX1" fmla="*/ 16701 w 1017142"/>
                  <a:gd name="connsiteY1" fmla="*/ 138708 h 594319"/>
                  <a:gd name="connsiteX2" fmla="*/ 129530 w 1017142"/>
                  <a:gd name="connsiteY2" fmla="*/ 138870 h 594319"/>
                  <a:gd name="connsiteX3" fmla="*/ 54008 w 1017142"/>
                  <a:gd name="connsiteY3" fmla="*/ 26789 h 594319"/>
                  <a:gd name="connsiteX4" fmla="*/ 520055 w 1017142"/>
                  <a:gd name="connsiteY4" fmla="*/ 69020 h 594319"/>
                  <a:gd name="connsiteX5" fmla="*/ 520144 w 1017142"/>
                  <a:gd name="connsiteY5" fmla="*/ 4563 h 594319"/>
                  <a:gd name="connsiteX6" fmla="*/ 945388 w 1017142"/>
                  <a:gd name="connsiteY6" fmla="*/ 197444 h 594319"/>
                  <a:gd name="connsiteX7" fmla="*/ 1010476 w 1017142"/>
                  <a:gd name="connsiteY7" fmla="*/ 594319 h 594319"/>
                  <a:gd name="connsiteX8" fmla="*/ 831882 w 1017142"/>
                  <a:gd name="connsiteY8" fmla="*/ 456207 h 594319"/>
                  <a:gd name="connsiteX9" fmla="*/ 486806 w 1017142"/>
                  <a:gd name="connsiteY9" fmla="*/ 463350 h 594319"/>
                  <a:gd name="connsiteX10" fmla="*/ 272289 w 1017142"/>
                  <a:gd name="connsiteY10" fmla="*/ 420488 h 594319"/>
                  <a:gd name="connsiteX11" fmla="*/ 122272 w 1017142"/>
                  <a:gd name="connsiteY11" fmla="*/ 310951 h 594319"/>
                  <a:gd name="connsiteX12" fmla="*/ 17909 w 1017142"/>
                  <a:gd name="connsiteY12" fmla="*/ 499069 h 594319"/>
                  <a:gd name="connsiteX0" fmla="*/ 17909 w 1006442"/>
                  <a:gd name="connsiteY0" fmla="*/ 499069 h 613369"/>
                  <a:gd name="connsiteX1" fmla="*/ 16701 w 1006442"/>
                  <a:gd name="connsiteY1" fmla="*/ 138708 h 613369"/>
                  <a:gd name="connsiteX2" fmla="*/ 129530 w 1006442"/>
                  <a:gd name="connsiteY2" fmla="*/ 138870 h 613369"/>
                  <a:gd name="connsiteX3" fmla="*/ 54008 w 1006442"/>
                  <a:gd name="connsiteY3" fmla="*/ 26789 h 613369"/>
                  <a:gd name="connsiteX4" fmla="*/ 520055 w 1006442"/>
                  <a:gd name="connsiteY4" fmla="*/ 69020 h 613369"/>
                  <a:gd name="connsiteX5" fmla="*/ 520144 w 1006442"/>
                  <a:gd name="connsiteY5" fmla="*/ 4563 h 613369"/>
                  <a:gd name="connsiteX6" fmla="*/ 945388 w 1006442"/>
                  <a:gd name="connsiteY6" fmla="*/ 197444 h 613369"/>
                  <a:gd name="connsiteX7" fmla="*/ 997776 w 1006442"/>
                  <a:gd name="connsiteY7" fmla="*/ 613369 h 613369"/>
                  <a:gd name="connsiteX8" fmla="*/ 831882 w 1006442"/>
                  <a:gd name="connsiteY8" fmla="*/ 456207 h 613369"/>
                  <a:gd name="connsiteX9" fmla="*/ 486806 w 1006442"/>
                  <a:gd name="connsiteY9" fmla="*/ 463350 h 613369"/>
                  <a:gd name="connsiteX10" fmla="*/ 272289 w 1006442"/>
                  <a:gd name="connsiteY10" fmla="*/ 420488 h 613369"/>
                  <a:gd name="connsiteX11" fmla="*/ 122272 w 1006442"/>
                  <a:gd name="connsiteY11" fmla="*/ 310951 h 613369"/>
                  <a:gd name="connsiteX12" fmla="*/ 17909 w 1006442"/>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56207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86806 w 1016207"/>
                  <a:gd name="connsiteY9" fmla="*/ 46335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31882 w 1016207"/>
                  <a:gd name="connsiteY8" fmla="*/ 44033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3156 w 1016207"/>
                  <a:gd name="connsiteY9" fmla="*/ 441125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5532 w 1016207"/>
                  <a:gd name="connsiteY8" fmla="*/ 4085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3673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12832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28707 w 1016207"/>
                  <a:gd name="connsiteY8" fmla="*/ 227607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946182 w 1016207"/>
                  <a:gd name="connsiteY8" fmla="*/ 17363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499506 w 1016207"/>
                  <a:gd name="connsiteY9" fmla="*/ 3935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524906 w 1016207"/>
                  <a:gd name="connsiteY9" fmla="*/ 291900 h 613369"/>
                  <a:gd name="connsiteX10" fmla="*/ 272289 w 1016207"/>
                  <a:gd name="connsiteY10" fmla="*/ 420488 h 613369"/>
                  <a:gd name="connsiteX11" fmla="*/ 122272 w 1016207"/>
                  <a:gd name="connsiteY11" fmla="*/ 310951 h 613369"/>
                  <a:gd name="connsiteX12" fmla="*/ 17909 w 1016207"/>
                  <a:gd name="connsiteY12"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524906 w 1016207"/>
                  <a:gd name="connsiteY10" fmla="*/ 2919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72289 w 1016207"/>
                  <a:gd name="connsiteY11" fmla="*/ 4204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307214 w 1016207"/>
                  <a:gd name="connsiteY11" fmla="*/ 331588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17909 w 1016207"/>
                  <a:gd name="connsiteY0" fmla="*/ 499069 h 613369"/>
                  <a:gd name="connsiteX1" fmla="*/ 16701 w 1016207"/>
                  <a:gd name="connsiteY1" fmla="*/ 138708 h 613369"/>
                  <a:gd name="connsiteX2" fmla="*/ 129530 w 1016207"/>
                  <a:gd name="connsiteY2" fmla="*/ 138870 h 613369"/>
                  <a:gd name="connsiteX3" fmla="*/ 54008 w 1016207"/>
                  <a:gd name="connsiteY3" fmla="*/ 26789 h 613369"/>
                  <a:gd name="connsiteX4" fmla="*/ 520055 w 1016207"/>
                  <a:gd name="connsiteY4" fmla="*/ 69020 h 613369"/>
                  <a:gd name="connsiteX5" fmla="*/ 520144 w 1016207"/>
                  <a:gd name="connsiteY5" fmla="*/ 4563 h 613369"/>
                  <a:gd name="connsiteX6" fmla="*/ 945388 w 1016207"/>
                  <a:gd name="connsiteY6" fmla="*/ 197444 h 613369"/>
                  <a:gd name="connsiteX7" fmla="*/ 997776 w 1016207"/>
                  <a:gd name="connsiteY7" fmla="*/ 613369 h 613369"/>
                  <a:gd name="connsiteX8" fmla="*/ 873157 w 1016207"/>
                  <a:gd name="connsiteY8" fmla="*/ 332382 h 613369"/>
                  <a:gd name="connsiteX9" fmla="*/ 634354 w 1016207"/>
                  <a:gd name="connsiteY9" fmla="*/ 399219 h 613369"/>
                  <a:gd name="connsiteX10" fmla="*/ 642381 w 1016207"/>
                  <a:gd name="connsiteY10" fmla="*/ 342700 h 613369"/>
                  <a:gd name="connsiteX11" fmla="*/ 281814 w 1016207"/>
                  <a:gd name="connsiteY11" fmla="*/ 404613 h 613369"/>
                  <a:gd name="connsiteX12" fmla="*/ 122272 w 1016207"/>
                  <a:gd name="connsiteY12" fmla="*/ 310951 h 613369"/>
                  <a:gd name="connsiteX13" fmla="*/ 17909 w 1016207"/>
                  <a:gd name="connsiteY13" fmla="*/ 499069 h 613369"/>
                  <a:gd name="connsiteX0" fmla="*/ 53249 w 1007097"/>
                  <a:gd name="connsiteY0" fmla="*/ 594319 h 613369"/>
                  <a:gd name="connsiteX1" fmla="*/ 7591 w 1007097"/>
                  <a:gd name="connsiteY1" fmla="*/ 138708 h 613369"/>
                  <a:gd name="connsiteX2" fmla="*/ 120420 w 1007097"/>
                  <a:gd name="connsiteY2" fmla="*/ 138870 h 613369"/>
                  <a:gd name="connsiteX3" fmla="*/ 44898 w 1007097"/>
                  <a:gd name="connsiteY3" fmla="*/ 26789 h 613369"/>
                  <a:gd name="connsiteX4" fmla="*/ 510945 w 1007097"/>
                  <a:gd name="connsiteY4" fmla="*/ 69020 h 613369"/>
                  <a:gd name="connsiteX5" fmla="*/ 511034 w 1007097"/>
                  <a:gd name="connsiteY5" fmla="*/ 4563 h 613369"/>
                  <a:gd name="connsiteX6" fmla="*/ 936278 w 1007097"/>
                  <a:gd name="connsiteY6" fmla="*/ 197444 h 613369"/>
                  <a:gd name="connsiteX7" fmla="*/ 988666 w 1007097"/>
                  <a:gd name="connsiteY7" fmla="*/ 613369 h 613369"/>
                  <a:gd name="connsiteX8" fmla="*/ 864047 w 1007097"/>
                  <a:gd name="connsiteY8" fmla="*/ 332382 h 613369"/>
                  <a:gd name="connsiteX9" fmla="*/ 625244 w 1007097"/>
                  <a:gd name="connsiteY9" fmla="*/ 399219 h 613369"/>
                  <a:gd name="connsiteX10" fmla="*/ 633271 w 1007097"/>
                  <a:gd name="connsiteY10" fmla="*/ 342700 h 613369"/>
                  <a:gd name="connsiteX11" fmla="*/ 272704 w 1007097"/>
                  <a:gd name="connsiteY11" fmla="*/ 404613 h 613369"/>
                  <a:gd name="connsiteX12" fmla="*/ 113162 w 1007097"/>
                  <a:gd name="connsiteY12" fmla="*/ 310951 h 613369"/>
                  <a:gd name="connsiteX13" fmla="*/ 53249 w 1007097"/>
                  <a:gd name="connsiteY13" fmla="*/ 594319 h 613369"/>
                  <a:gd name="connsiteX0" fmla="*/ 53596 w 1007444"/>
                  <a:gd name="connsiteY0" fmla="*/ 594319 h 613369"/>
                  <a:gd name="connsiteX1" fmla="*/ 7938 w 1007444"/>
                  <a:gd name="connsiteY1" fmla="*/ 138708 h 613369"/>
                  <a:gd name="connsiteX2" fmla="*/ 120767 w 1007444"/>
                  <a:gd name="connsiteY2" fmla="*/ 138870 h 613369"/>
                  <a:gd name="connsiteX3" fmla="*/ 45245 w 1007444"/>
                  <a:gd name="connsiteY3" fmla="*/ 26789 h 613369"/>
                  <a:gd name="connsiteX4" fmla="*/ 511292 w 1007444"/>
                  <a:gd name="connsiteY4" fmla="*/ 69020 h 613369"/>
                  <a:gd name="connsiteX5" fmla="*/ 511381 w 1007444"/>
                  <a:gd name="connsiteY5" fmla="*/ 4563 h 613369"/>
                  <a:gd name="connsiteX6" fmla="*/ 936625 w 1007444"/>
                  <a:gd name="connsiteY6" fmla="*/ 197444 h 613369"/>
                  <a:gd name="connsiteX7" fmla="*/ 989013 w 1007444"/>
                  <a:gd name="connsiteY7" fmla="*/ 613369 h 613369"/>
                  <a:gd name="connsiteX8" fmla="*/ 864394 w 1007444"/>
                  <a:gd name="connsiteY8" fmla="*/ 332382 h 613369"/>
                  <a:gd name="connsiteX9" fmla="*/ 625591 w 1007444"/>
                  <a:gd name="connsiteY9" fmla="*/ 399219 h 613369"/>
                  <a:gd name="connsiteX10" fmla="*/ 633618 w 1007444"/>
                  <a:gd name="connsiteY10" fmla="*/ 342700 h 613369"/>
                  <a:gd name="connsiteX11" fmla="*/ 273051 w 1007444"/>
                  <a:gd name="connsiteY11" fmla="*/ 404613 h 613369"/>
                  <a:gd name="connsiteX12" fmla="*/ 135734 w 1007444"/>
                  <a:gd name="connsiteY12" fmla="*/ 361751 h 613369"/>
                  <a:gd name="connsiteX13" fmla="*/ 53596 w 1007444"/>
                  <a:gd name="connsiteY13"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49343 w 1003191"/>
                  <a:gd name="connsiteY0" fmla="*/ 594319 h 613369"/>
                  <a:gd name="connsiteX1" fmla="*/ 56188 w 1003191"/>
                  <a:gd name="connsiteY1" fmla="*/ 291269 h 613369"/>
                  <a:gd name="connsiteX2" fmla="*/ 3685 w 1003191"/>
                  <a:gd name="connsiteY2" fmla="*/ 138708 h 613369"/>
                  <a:gd name="connsiteX3" fmla="*/ 116514 w 1003191"/>
                  <a:gd name="connsiteY3" fmla="*/ 138870 h 613369"/>
                  <a:gd name="connsiteX4" fmla="*/ 40992 w 1003191"/>
                  <a:gd name="connsiteY4" fmla="*/ 26789 h 613369"/>
                  <a:gd name="connsiteX5" fmla="*/ 507039 w 1003191"/>
                  <a:gd name="connsiteY5" fmla="*/ 69020 h 613369"/>
                  <a:gd name="connsiteX6" fmla="*/ 507128 w 1003191"/>
                  <a:gd name="connsiteY6" fmla="*/ 4563 h 613369"/>
                  <a:gd name="connsiteX7" fmla="*/ 932372 w 1003191"/>
                  <a:gd name="connsiteY7" fmla="*/ 197444 h 613369"/>
                  <a:gd name="connsiteX8" fmla="*/ 984760 w 1003191"/>
                  <a:gd name="connsiteY8" fmla="*/ 613369 h 613369"/>
                  <a:gd name="connsiteX9" fmla="*/ 860141 w 1003191"/>
                  <a:gd name="connsiteY9" fmla="*/ 332382 h 613369"/>
                  <a:gd name="connsiteX10" fmla="*/ 621338 w 1003191"/>
                  <a:gd name="connsiteY10" fmla="*/ 399219 h 613369"/>
                  <a:gd name="connsiteX11" fmla="*/ 629365 w 1003191"/>
                  <a:gd name="connsiteY11" fmla="*/ 342700 h 613369"/>
                  <a:gd name="connsiteX12" fmla="*/ 268798 w 1003191"/>
                  <a:gd name="connsiteY12" fmla="*/ 404613 h 613369"/>
                  <a:gd name="connsiteX13" fmla="*/ 131481 w 1003191"/>
                  <a:gd name="connsiteY13" fmla="*/ 361751 h 613369"/>
                  <a:gd name="connsiteX14" fmla="*/ 49343 w 1003191"/>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267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42841 w 1005040"/>
                  <a:gd name="connsiteY4" fmla="*/ 521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55541 w 1005040"/>
                  <a:gd name="connsiteY4" fmla="*/ 3948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 name="connsiteX0" fmla="*/ 51192 w 1005040"/>
                  <a:gd name="connsiteY0" fmla="*/ 594319 h 613369"/>
                  <a:gd name="connsiteX1" fmla="*/ 58037 w 1005040"/>
                  <a:gd name="connsiteY1" fmla="*/ 291269 h 613369"/>
                  <a:gd name="connsiteX2" fmla="*/ 5534 w 1005040"/>
                  <a:gd name="connsiteY2" fmla="*/ 138708 h 613369"/>
                  <a:gd name="connsiteX3" fmla="*/ 118363 w 1005040"/>
                  <a:gd name="connsiteY3" fmla="*/ 138870 h 613369"/>
                  <a:gd name="connsiteX4" fmla="*/ 65066 w 1005040"/>
                  <a:gd name="connsiteY4" fmla="*/ 33139 h 613369"/>
                  <a:gd name="connsiteX5" fmla="*/ 508888 w 1005040"/>
                  <a:gd name="connsiteY5" fmla="*/ 69020 h 613369"/>
                  <a:gd name="connsiteX6" fmla="*/ 508977 w 1005040"/>
                  <a:gd name="connsiteY6" fmla="*/ 4563 h 613369"/>
                  <a:gd name="connsiteX7" fmla="*/ 934221 w 1005040"/>
                  <a:gd name="connsiteY7" fmla="*/ 197444 h 613369"/>
                  <a:gd name="connsiteX8" fmla="*/ 986609 w 1005040"/>
                  <a:gd name="connsiteY8" fmla="*/ 613369 h 613369"/>
                  <a:gd name="connsiteX9" fmla="*/ 861990 w 1005040"/>
                  <a:gd name="connsiteY9" fmla="*/ 332382 h 613369"/>
                  <a:gd name="connsiteX10" fmla="*/ 623187 w 1005040"/>
                  <a:gd name="connsiteY10" fmla="*/ 399219 h 613369"/>
                  <a:gd name="connsiteX11" fmla="*/ 631214 w 1005040"/>
                  <a:gd name="connsiteY11" fmla="*/ 342700 h 613369"/>
                  <a:gd name="connsiteX12" fmla="*/ 270647 w 1005040"/>
                  <a:gd name="connsiteY12" fmla="*/ 404613 h 613369"/>
                  <a:gd name="connsiteX13" fmla="*/ 133330 w 1005040"/>
                  <a:gd name="connsiteY13" fmla="*/ 361751 h 613369"/>
                  <a:gd name="connsiteX14" fmla="*/ 51192 w 1005040"/>
                  <a:gd name="connsiteY14" fmla="*/ 594319 h 613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5040" h="613369">
                    <a:moveTo>
                      <a:pt x="51192" y="594319"/>
                    </a:moveTo>
                    <a:cubicBezTo>
                      <a:pt x="38643" y="582572"/>
                      <a:pt x="33897" y="364029"/>
                      <a:pt x="58037" y="291269"/>
                    </a:cubicBezTo>
                    <a:cubicBezTo>
                      <a:pt x="21852" y="231209"/>
                      <a:pt x="-14045" y="169400"/>
                      <a:pt x="5534" y="138708"/>
                    </a:cubicBezTo>
                    <a:cubicBezTo>
                      <a:pt x="7733" y="79204"/>
                      <a:pt x="119024" y="188215"/>
                      <a:pt x="118363" y="138870"/>
                    </a:cubicBezTo>
                    <a:cubicBezTo>
                      <a:pt x="117702" y="89525"/>
                      <a:pt x="-16426" y="45310"/>
                      <a:pt x="65066" y="33139"/>
                    </a:cubicBezTo>
                    <a:cubicBezTo>
                      <a:pt x="146558" y="20968"/>
                      <a:pt x="443370" y="38329"/>
                      <a:pt x="508888" y="69020"/>
                    </a:cubicBezTo>
                    <a:cubicBezTo>
                      <a:pt x="561707" y="42561"/>
                      <a:pt x="438088" y="-16841"/>
                      <a:pt x="508977" y="4563"/>
                    </a:cubicBezTo>
                    <a:cubicBezTo>
                      <a:pt x="579866" y="25967"/>
                      <a:pt x="875915" y="133150"/>
                      <a:pt x="934221" y="197444"/>
                    </a:cubicBezTo>
                    <a:cubicBezTo>
                      <a:pt x="992527" y="261738"/>
                      <a:pt x="1029074" y="480813"/>
                      <a:pt x="986609" y="613369"/>
                    </a:cubicBezTo>
                    <a:cubicBezTo>
                      <a:pt x="960019" y="516532"/>
                      <a:pt x="943713" y="339922"/>
                      <a:pt x="861990" y="332382"/>
                    </a:cubicBezTo>
                    <a:cubicBezTo>
                      <a:pt x="813591" y="282403"/>
                      <a:pt x="681229" y="405966"/>
                      <a:pt x="623187" y="399219"/>
                    </a:cubicBezTo>
                    <a:cubicBezTo>
                      <a:pt x="565145" y="392472"/>
                      <a:pt x="689971" y="341801"/>
                      <a:pt x="631214" y="342700"/>
                    </a:cubicBezTo>
                    <a:cubicBezTo>
                      <a:pt x="572457" y="343599"/>
                      <a:pt x="356803" y="403025"/>
                      <a:pt x="270647" y="404613"/>
                    </a:cubicBezTo>
                    <a:cubicBezTo>
                      <a:pt x="209891" y="380801"/>
                      <a:pt x="185648" y="405407"/>
                      <a:pt x="133330" y="361751"/>
                    </a:cubicBezTo>
                    <a:cubicBezTo>
                      <a:pt x="98838" y="448667"/>
                      <a:pt x="63741" y="606066"/>
                      <a:pt x="51192" y="594319"/>
                    </a:cubicBezTo>
                    <a:close/>
                  </a:path>
                </a:pathLst>
              </a:custGeom>
              <a:solidFill>
                <a:srgbClr val="654122"/>
              </a:solidFill>
              <a:ln w="6350" cap="flat" cmpd="sng" algn="ctr">
                <a:noFill/>
                <a:prstDash val="solid"/>
                <a:miter lim="800000"/>
              </a:ln>
              <a:effectLst>
                <a:outerShdw dist="38100" dir="4200000" sx="96000" sy="96000" algn="t" rotWithShape="0">
                  <a:srgbClr val="DA9E6F"/>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53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grpSp>
        <p:sp>
          <p:nvSpPr>
            <p:cNvPr id="2" name="TextBox 1"/>
            <p:cNvSpPr txBox="1"/>
            <p:nvPr/>
          </p:nvSpPr>
          <p:spPr>
            <a:xfrm>
              <a:off x="3670813" y="1658289"/>
              <a:ext cx="1966494" cy="369332"/>
            </a:xfrm>
            <a:prstGeom prst="rect">
              <a:avLst/>
            </a:prstGeom>
            <a:noFill/>
          </p:spPr>
          <p:txBody>
            <a:bodyPr wrap="square" rtlCol="0">
              <a:spAutoFit/>
            </a:bodyPr>
            <a:lstStyle/>
            <a:p>
              <a:pPr algn="ctr"/>
              <a:r>
                <a:rPr lang="en-US" b="1" dirty="0" smtClean="0">
                  <a:solidFill>
                    <a:schemeClr val="bg1"/>
                  </a:solidFill>
                </a:rPr>
                <a:t>Child</a:t>
              </a:r>
              <a:endParaRPr lang="en-US" b="1" dirty="0">
                <a:solidFill>
                  <a:schemeClr val="bg1"/>
                </a:solidFill>
              </a:endParaRPr>
            </a:p>
          </p:txBody>
        </p:sp>
      </p:grpSp>
      <p:sp>
        <p:nvSpPr>
          <p:cNvPr id="84" name="TextBox 83"/>
          <p:cNvSpPr txBox="1"/>
          <p:nvPr/>
        </p:nvSpPr>
        <p:spPr>
          <a:xfrm>
            <a:off x="979102" y="242354"/>
            <a:ext cx="7010400" cy="646331"/>
          </a:xfrm>
          <a:prstGeom prst="rect">
            <a:avLst/>
          </a:prstGeom>
          <a:noFill/>
        </p:spPr>
        <p:txBody>
          <a:bodyPr wrap="square" rtlCol="0">
            <a:spAutoFit/>
          </a:bodyPr>
          <a:lstStyle/>
          <a:p>
            <a:pPr algn="ctr"/>
            <a:r>
              <a:rPr lang="en-US" sz="3600" b="1" dirty="0" smtClean="0"/>
              <a:t>The Village</a:t>
            </a:r>
            <a:endParaRPr lang="en-US" sz="3600" b="1" dirty="0"/>
          </a:p>
        </p:txBody>
      </p:sp>
    </p:spTree>
    <p:extLst>
      <p:ext uri="{BB962C8B-B14F-4D97-AF65-F5344CB8AC3E}">
        <p14:creationId xmlns:p14="http://schemas.microsoft.com/office/powerpoint/2010/main" val="6560796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par>
                                <p:cTn id="8" presetID="10" presetClass="entr" presetSubtype="0" fill="hold" nodeType="withEffect">
                                  <p:stCondLst>
                                    <p:cond delay="250"/>
                                  </p:stCondLst>
                                  <p:childTnLst>
                                    <p:set>
                                      <p:cBhvr>
                                        <p:cTn id="9" dur="1" fill="hold">
                                          <p:stCondLst>
                                            <p:cond delay="0"/>
                                          </p:stCondLst>
                                        </p:cTn>
                                        <p:tgtEl>
                                          <p:spTgt spid="68"/>
                                        </p:tgtEl>
                                        <p:attrNameLst>
                                          <p:attrName>style.visibility</p:attrName>
                                        </p:attrNameLst>
                                      </p:cBhvr>
                                      <p:to>
                                        <p:strVal val="visible"/>
                                      </p:to>
                                    </p:set>
                                    <p:animEffect transition="in" filter="fade">
                                      <p:cBhvr>
                                        <p:cTn id="10" dur="500"/>
                                        <p:tgtEl>
                                          <p:spTgt spid="68"/>
                                        </p:tgtEl>
                                      </p:cBhvr>
                                    </p:animEffect>
                                  </p:childTnLst>
                                </p:cTn>
                              </p:par>
                              <p:par>
                                <p:cTn id="11" presetID="22" presetClass="entr" presetSubtype="1" fill="hold" nodeType="withEffect">
                                  <p:stCondLst>
                                    <p:cond delay="250"/>
                                  </p:stCondLst>
                                  <p:childTnLst>
                                    <p:set>
                                      <p:cBhvr>
                                        <p:cTn id="12" dur="1" fill="hold">
                                          <p:stCondLst>
                                            <p:cond delay="0"/>
                                          </p:stCondLst>
                                        </p:cTn>
                                        <p:tgtEl>
                                          <p:spTgt spid="52"/>
                                        </p:tgtEl>
                                        <p:attrNameLst>
                                          <p:attrName>style.visibility</p:attrName>
                                        </p:attrNameLst>
                                      </p:cBhvr>
                                      <p:to>
                                        <p:strVal val="visible"/>
                                      </p:to>
                                    </p:set>
                                    <p:animEffect transition="in" filter="wipe(up)">
                                      <p:cBhvr>
                                        <p:cTn id="13" dur="500"/>
                                        <p:tgtEl>
                                          <p:spTgt spid="52"/>
                                        </p:tgtEl>
                                      </p:cBhvr>
                                    </p:animEffect>
                                  </p:childTnLst>
                                </p:cTn>
                              </p:par>
                              <p:par>
                                <p:cTn id="14" presetID="22" presetClass="entr" presetSubtype="1" fill="hold" nodeType="withEffect">
                                  <p:stCondLst>
                                    <p:cond delay="250"/>
                                  </p:stCondLst>
                                  <p:childTnLst>
                                    <p:set>
                                      <p:cBhvr>
                                        <p:cTn id="15" dur="1" fill="hold">
                                          <p:stCondLst>
                                            <p:cond delay="0"/>
                                          </p:stCondLst>
                                        </p:cTn>
                                        <p:tgtEl>
                                          <p:spTgt spid="40"/>
                                        </p:tgtEl>
                                        <p:attrNameLst>
                                          <p:attrName>style.visibility</p:attrName>
                                        </p:attrNameLst>
                                      </p:cBhvr>
                                      <p:to>
                                        <p:strVal val="visible"/>
                                      </p:to>
                                    </p:set>
                                    <p:animEffect transition="in" filter="wipe(up)">
                                      <p:cBhvr>
                                        <p:cTn id="16" dur="500"/>
                                        <p:tgtEl>
                                          <p:spTgt spid="40"/>
                                        </p:tgtEl>
                                      </p:cBhvr>
                                    </p:animEffect>
                                  </p:childTnLst>
                                </p:cTn>
                              </p:par>
                              <p:par>
                                <p:cTn id="17" presetID="22" presetClass="entr" presetSubtype="2" fill="hold" nodeType="withEffect">
                                  <p:stCondLst>
                                    <p:cond delay="250"/>
                                  </p:stCondLst>
                                  <p:childTnLst>
                                    <p:set>
                                      <p:cBhvr>
                                        <p:cTn id="18" dur="1" fill="hold">
                                          <p:stCondLst>
                                            <p:cond delay="0"/>
                                          </p:stCondLst>
                                        </p:cTn>
                                        <p:tgtEl>
                                          <p:spTgt spid="58"/>
                                        </p:tgtEl>
                                        <p:attrNameLst>
                                          <p:attrName>style.visibility</p:attrName>
                                        </p:attrNameLst>
                                      </p:cBhvr>
                                      <p:to>
                                        <p:strVal val="visible"/>
                                      </p:to>
                                    </p:set>
                                    <p:animEffect transition="in" filter="wipe(right)">
                                      <p:cBhvr>
                                        <p:cTn id="19" dur="500"/>
                                        <p:tgtEl>
                                          <p:spTgt spid="58"/>
                                        </p:tgtEl>
                                      </p:cBhvr>
                                    </p:animEffect>
                                  </p:childTnLst>
                                </p:cTn>
                              </p:par>
                              <p:par>
                                <p:cTn id="20" presetID="22" presetClass="entr" presetSubtype="4" fill="hold" nodeType="withEffect">
                                  <p:stCondLst>
                                    <p:cond delay="250"/>
                                  </p:stCondLst>
                                  <p:childTnLst>
                                    <p:set>
                                      <p:cBhvr>
                                        <p:cTn id="21" dur="1" fill="hold">
                                          <p:stCondLst>
                                            <p:cond delay="0"/>
                                          </p:stCondLst>
                                        </p:cTn>
                                        <p:tgtEl>
                                          <p:spTgt spid="74"/>
                                        </p:tgtEl>
                                        <p:attrNameLst>
                                          <p:attrName>style.visibility</p:attrName>
                                        </p:attrNameLst>
                                      </p:cBhvr>
                                      <p:to>
                                        <p:strVal val="visible"/>
                                      </p:to>
                                    </p:set>
                                    <p:animEffect transition="in" filter="wipe(down)">
                                      <p:cBhvr>
                                        <p:cTn id="22" dur="500"/>
                                        <p:tgtEl>
                                          <p:spTgt spid="74"/>
                                        </p:tgtEl>
                                      </p:cBhvr>
                                    </p:animEffect>
                                  </p:childTnLst>
                                </p:cTn>
                              </p:par>
                              <p:par>
                                <p:cTn id="23" presetID="22" presetClass="entr" presetSubtype="4" fill="hold" nodeType="withEffect">
                                  <p:stCondLst>
                                    <p:cond delay="25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par>
                                <p:cTn id="26" presetID="22" presetClass="entr" presetSubtype="1" fill="hold" nodeType="withEffect">
                                  <p:stCondLst>
                                    <p:cond delay="250"/>
                                  </p:stCondLst>
                                  <p:childTnLst>
                                    <p:set>
                                      <p:cBhvr>
                                        <p:cTn id="27" dur="1" fill="hold">
                                          <p:stCondLst>
                                            <p:cond delay="0"/>
                                          </p:stCondLst>
                                        </p:cTn>
                                        <p:tgtEl>
                                          <p:spTgt spid="76"/>
                                        </p:tgtEl>
                                        <p:attrNameLst>
                                          <p:attrName>style.visibility</p:attrName>
                                        </p:attrNameLst>
                                      </p:cBhvr>
                                      <p:to>
                                        <p:strVal val="visible"/>
                                      </p:to>
                                    </p:set>
                                    <p:animEffect transition="in" filter="wipe(up)">
                                      <p:cBhvr>
                                        <p:cTn id="28" dur="500"/>
                                        <p:tgtEl>
                                          <p:spTgt spid="76"/>
                                        </p:tgtEl>
                                      </p:cBhvr>
                                    </p:animEffect>
                                  </p:childTnLst>
                                </p:cTn>
                              </p:par>
                              <p:par>
                                <p:cTn id="29" presetID="22" presetClass="entr" presetSubtype="4" fill="hold" nodeType="withEffect">
                                  <p:stCondLst>
                                    <p:cond delay="250"/>
                                  </p:stCondLst>
                                  <p:childTnLst>
                                    <p:set>
                                      <p:cBhvr>
                                        <p:cTn id="30" dur="1" fill="hold">
                                          <p:stCondLst>
                                            <p:cond delay="0"/>
                                          </p:stCondLst>
                                        </p:cTn>
                                        <p:tgtEl>
                                          <p:spTgt spid="44"/>
                                        </p:tgtEl>
                                        <p:attrNameLst>
                                          <p:attrName>style.visibility</p:attrName>
                                        </p:attrNameLst>
                                      </p:cBhvr>
                                      <p:to>
                                        <p:strVal val="visible"/>
                                      </p:to>
                                    </p:set>
                                    <p:animEffect transition="in" filter="wipe(down)">
                                      <p:cBhvr>
                                        <p:cTn id="31" dur="500"/>
                                        <p:tgtEl>
                                          <p:spTgt spid="44"/>
                                        </p:tgtEl>
                                      </p:cBhvr>
                                    </p:animEffect>
                                  </p:childTnLst>
                                </p:cTn>
                              </p:par>
                              <p:par>
                                <p:cTn id="32" presetID="22" presetClass="entr" presetSubtype="4" fill="hold" nodeType="withEffect">
                                  <p:stCondLst>
                                    <p:cond delay="25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22" presetClass="entr" presetSubtype="4" fill="hold" nodeType="withEffect">
                                  <p:stCondLst>
                                    <p:cond delay="250"/>
                                  </p:stCondLst>
                                  <p:childTnLst>
                                    <p:set>
                                      <p:cBhvr>
                                        <p:cTn id="36" dur="1" fill="hold">
                                          <p:stCondLst>
                                            <p:cond delay="0"/>
                                          </p:stCondLst>
                                        </p:cTn>
                                        <p:tgtEl>
                                          <p:spTgt spid="42"/>
                                        </p:tgtEl>
                                        <p:attrNameLst>
                                          <p:attrName>style.visibility</p:attrName>
                                        </p:attrNameLst>
                                      </p:cBhvr>
                                      <p:to>
                                        <p:strVal val="visible"/>
                                      </p:to>
                                    </p:set>
                                    <p:animEffect transition="in" filter="wipe(down)">
                                      <p:cBhvr>
                                        <p:cTn id="37" dur="500"/>
                                        <p:tgtEl>
                                          <p:spTgt spid="42"/>
                                        </p:tgtEl>
                                      </p:cBhvr>
                                    </p:animEffect>
                                  </p:childTnLst>
                                </p:cTn>
                              </p:par>
                              <p:par>
                                <p:cTn id="38" presetID="22" presetClass="entr" presetSubtype="4" fill="hold" nodeType="withEffect">
                                  <p:stCondLst>
                                    <p:cond delay="250"/>
                                  </p:stCondLst>
                                  <p:childTnLst>
                                    <p:set>
                                      <p:cBhvr>
                                        <p:cTn id="39" dur="1" fill="hold">
                                          <p:stCondLst>
                                            <p:cond delay="0"/>
                                          </p:stCondLst>
                                        </p:cTn>
                                        <p:tgtEl>
                                          <p:spTgt spid="46"/>
                                        </p:tgtEl>
                                        <p:attrNameLst>
                                          <p:attrName>style.visibility</p:attrName>
                                        </p:attrNameLst>
                                      </p:cBhvr>
                                      <p:to>
                                        <p:strVal val="visible"/>
                                      </p:to>
                                    </p:set>
                                    <p:animEffect transition="in" filter="wipe(down)">
                                      <p:cBhvr>
                                        <p:cTn id="40" dur="500"/>
                                        <p:tgtEl>
                                          <p:spTgt spid="46"/>
                                        </p:tgtEl>
                                      </p:cBhvr>
                                    </p:animEffect>
                                  </p:childTnLst>
                                </p:cTn>
                              </p:par>
                              <p:par>
                                <p:cTn id="41" presetID="22" presetClass="entr" presetSubtype="4" fill="hold" nodeType="withEffect">
                                  <p:stCondLst>
                                    <p:cond delay="250"/>
                                  </p:stCondLst>
                                  <p:childTnLst>
                                    <p:set>
                                      <p:cBhvr>
                                        <p:cTn id="42" dur="1" fill="hold">
                                          <p:stCondLst>
                                            <p:cond delay="0"/>
                                          </p:stCondLst>
                                        </p:cTn>
                                        <p:tgtEl>
                                          <p:spTgt spid="83"/>
                                        </p:tgtEl>
                                        <p:attrNameLst>
                                          <p:attrName>style.visibility</p:attrName>
                                        </p:attrNameLst>
                                      </p:cBhvr>
                                      <p:to>
                                        <p:strVal val="visible"/>
                                      </p:to>
                                    </p:set>
                                    <p:animEffect transition="in" filter="wipe(down)">
                                      <p:cBhvr>
                                        <p:cTn id="43" dur="500"/>
                                        <p:tgtEl>
                                          <p:spTgt spid="83"/>
                                        </p:tgtEl>
                                      </p:cBhvr>
                                    </p:animEffect>
                                  </p:childTnLst>
                                </p:cTn>
                              </p:par>
                              <p:par>
                                <p:cTn id="44" presetID="22" presetClass="entr" presetSubtype="4" fill="hold" nodeType="withEffect">
                                  <p:stCondLst>
                                    <p:cond delay="250"/>
                                  </p:stCondLst>
                                  <p:childTnLst>
                                    <p:set>
                                      <p:cBhvr>
                                        <p:cTn id="45" dur="1" fill="hold">
                                          <p:stCondLst>
                                            <p:cond delay="0"/>
                                          </p:stCondLst>
                                        </p:cTn>
                                        <p:tgtEl>
                                          <p:spTgt spid="48"/>
                                        </p:tgtEl>
                                        <p:attrNameLst>
                                          <p:attrName>style.visibility</p:attrName>
                                        </p:attrNameLst>
                                      </p:cBhvr>
                                      <p:to>
                                        <p:strVal val="visible"/>
                                      </p:to>
                                    </p:set>
                                    <p:animEffect transition="in" filter="wipe(down)">
                                      <p:cBhvr>
                                        <p:cTn id="46" dur="500"/>
                                        <p:tgtEl>
                                          <p:spTgt spid="48"/>
                                        </p:tgtEl>
                                      </p:cBhvr>
                                    </p:animEffect>
                                  </p:childTnLst>
                                </p:cTn>
                              </p:par>
                              <p:par>
                                <p:cTn id="47" presetID="22" presetClass="entr" presetSubtype="4" fill="hold" nodeType="withEffect">
                                  <p:stCondLst>
                                    <p:cond delay="250"/>
                                  </p:stCondLst>
                                  <p:childTnLst>
                                    <p:set>
                                      <p:cBhvr>
                                        <p:cTn id="48" dur="1" fill="hold">
                                          <p:stCondLst>
                                            <p:cond delay="0"/>
                                          </p:stCondLst>
                                        </p:cTn>
                                        <p:tgtEl>
                                          <p:spTgt spid="50"/>
                                        </p:tgtEl>
                                        <p:attrNameLst>
                                          <p:attrName>style.visibility</p:attrName>
                                        </p:attrNameLst>
                                      </p:cBhvr>
                                      <p:to>
                                        <p:strVal val="visible"/>
                                      </p:to>
                                    </p:set>
                                    <p:animEffect transition="in" filter="wipe(down)">
                                      <p:cBhvr>
                                        <p:cTn id="49" dur="500"/>
                                        <p:tgtEl>
                                          <p:spTgt spid="50"/>
                                        </p:tgtEl>
                                      </p:cBhvr>
                                    </p:animEffect>
                                  </p:childTnLst>
                                </p:cTn>
                              </p:par>
                              <p:par>
                                <p:cTn id="50" presetID="22" presetClass="entr" presetSubtype="4" fill="hold" nodeType="withEffect">
                                  <p:stCondLst>
                                    <p:cond delay="250"/>
                                  </p:stCondLst>
                                  <p:childTnLst>
                                    <p:set>
                                      <p:cBhvr>
                                        <p:cTn id="51" dur="1" fill="hold">
                                          <p:stCondLst>
                                            <p:cond delay="0"/>
                                          </p:stCondLst>
                                        </p:cTn>
                                        <p:tgtEl>
                                          <p:spTgt spid="56"/>
                                        </p:tgtEl>
                                        <p:attrNameLst>
                                          <p:attrName>style.visibility</p:attrName>
                                        </p:attrNameLst>
                                      </p:cBhvr>
                                      <p:to>
                                        <p:strVal val="visible"/>
                                      </p:to>
                                    </p:set>
                                    <p:animEffect transition="in" filter="wipe(down)">
                                      <p:cBhvr>
                                        <p:cTn id="52" dur="500"/>
                                        <p:tgtEl>
                                          <p:spTgt spid="56"/>
                                        </p:tgtEl>
                                      </p:cBhvr>
                                    </p:animEffect>
                                  </p:childTnLst>
                                </p:cTn>
                              </p:par>
                              <p:par>
                                <p:cTn id="53" presetID="22" presetClass="entr" presetSubtype="4" fill="hold" nodeType="withEffect">
                                  <p:stCondLst>
                                    <p:cond delay="250"/>
                                  </p:stCondLst>
                                  <p:childTnLst>
                                    <p:set>
                                      <p:cBhvr>
                                        <p:cTn id="54" dur="1" fill="hold">
                                          <p:stCondLst>
                                            <p:cond delay="0"/>
                                          </p:stCondLst>
                                        </p:cTn>
                                        <p:tgtEl>
                                          <p:spTgt spid="63"/>
                                        </p:tgtEl>
                                        <p:attrNameLst>
                                          <p:attrName>style.visibility</p:attrName>
                                        </p:attrNameLst>
                                      </p:cBhvr>
                                      <p:to>
                                        <p:strVal val="visible"/>
                                      </p:to>
                                    </p:set>
                                    <p:animEffect transition="in" filter="wipe(down)">
                                      <p:cBhvr>
                                        <p:cTn id="55" dur="500"/>
                                        <p:tgtEl>
                                          <p:spTgt spid="63"/>
                                        </p:tgtEl>
                                      </p:cBhvr>
                                    </p:animEffect>
                                  </p:childTnLst>
                                </p:cTn>
                              </p:par>
                              <p:par>
                                <p:cTn id="56" presetID="22" presetClass="entr" presetSubtype="4" fill="hold" nodeType="withEffect">
                                  <p:stCondLst>
                                    <p:cond delay="250"/>
                                  </p:stCondLst>
                                  <p:childTnLst>
                                    <p:set>
                                      <p:cBhvr>
                                        <p:cTn id="57" dur="1" fill="hold">
                                          <p:stCondLst>
                                            <p:cond delay="0"/>
                                          </p:stCondLst>
                                        </p:cTn>
                                        <p:tgtEl>
                                          <p:spTgt spid="80"/>
                                        </p:tgtEl>
                                        <p:attrNameLst>
                                          <p:attrName>style.visibility</p:attrName>
                                        </p:attrNameLst>
                                      </p:cBhvr>
                                      <p:to>
                                        <p:strVal val="visible"/>
                                      </p:to>
                                    </p:set>
                                    <p:animEffect transition="in" filter="wipe(down)">
                                      <p:cBhvr>
                                        <p:cTn id="58" dur="500"/>
                                        <p:tgtEl>
                                          <p:spTgt spid="80"/>
                                        </p:tgtEl>
                                      </p:cBhvr>
                                    </p:animEffect>
                                  </p:childTnLst>
                                </p:cTn>
                              </p:par>
                              <p:par>
                                <p:cTn id="59" presetID="10" presetClass="entr" presetSubtype="0" fill="hold" nodeType="withEffect">
                                  <p:stCondLst>
                                    <p:cond delay="500"/>
                                  </p:stCondLst>
                                  <p:childTnLst>
                                    <p:set>
                                      <p:cBhvr>
                                        <p:cTn id="60" dur="1" fill="hold">
                                          <p:stCondLst>
                                            <p:cond delay="0"/>
                                          </p:stCondLst>
                                        </p:cTn>
                                        <p:tgtEl>
                                          <p:spTgt spid="69"/>
                                        </p:tgtEl>
                                        <p:attrNameLst>
                                          <p:attrName>style.visibility</p:attrName>
                                        </p:attrNameLst>
                                      </p:cBhvr>
                                      <p:to>
                                        <p:strVal val="visible"/>
                                      </p:to>
                                    </p:set>
                                    <p:animEffect transition="in" filter="fade">
                                      <p:cBhvr>
                                        <p:cTn id="61" dur="500"/>
                                        <p:tgtEl>
                                          <p:spTgt spid="69"/>
                                        </p:tgtEl>
                                      </p:cBhvr>
                                    </p:animEffect>
                                  </p:childTnLst>
                                </p:cTn>
                              </p:par>
                              <p:par>
                                <p:cTn id="62" presetID="10" presetClass="entr" presetSubtype="0" fill="hold" nodeType="with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cTn>
                              </p:par>
                              <p:par>
                                <p:cTn id="65" presetID="10" presetClass="entr" presetSubtype="0" fill="hold" nodeType="withEffect">
                                  <p:stCondLst>
                                    <p:cond delay="250"/>
                                  </p:stCondLst>
                                  <p:childTnLst>
                                    <p:set>
                                      <p:cBhvr>
                                        <p:cTn id="66" dur="1" fill="hold">
                                          <p:stCondLst>
                                            <p:cond delay="0"/>
                                          </p:stCondLst>
                                        </p:cTn>
                                        <p:tgtEl>
                                          <p:spTgt spid="121"/>
                                        </p:tgtEl>
                                        <p:attrNameLst>
                                          <p:attrName>style.visibility</p:attrName>
                                        </p:attrNameLst>
                                      </p:cBhvr>
                                      <p:to>
                                        <p:strVal val="visible"/>
                                      </p:to>
                                    </p:set>
                                    <p:animEffect transition="in" filter="fade">
                                      <p:cBhvr>
                                        <p:cTn id="67" dur="500"/>
                                        <p:tgtEl>
                                          <p:spTgt spid="121"/>
                                        </p:tgtEl>
                                      </p:cBhvr>
                                    </p:animEffect>
                                  </p:childTnLst>
                                </p:cTn>
                              </p:par>
                              <p:par>
                                <p:cTn id="68" presetID="10" presetClass="entr" presetSubtype="0" fill="hold" nodeType="withEffect">
                                  <p:stCondLst>
                                    <p:cond delay="500"/>
                                  </p:stCondLst>
                                  <p:childTnLst>
                                    <p:set>
                                      <p:cBhvr>
                                        <p:cTn id="69" dur="1" fill="hold">
                                          <p:stCondLst>
                                            <p:cond delay="0"/>
                                          </p:stCondLst>
                                        </p:cTn>
                                        <p:tgtEl>
                                          <p:spTgt spid="120"/>
                                        </p:tgtEl>
                                        <p:attrNameLst>
                                          <p:attrName>style.visibility</p:attrName>
                                        </p:attrNameLst>
                                      </p:cBhvr>
                                      <p:to>
                                        <p:strVal val="visible"/>
                                      </p:to>
                                    </p:set>
                                    <p:animEffect transition="in" filter="fade">
                                      <p:cBhvr>
                                        <p:cTn id="70" dur="500"/>
                                        <p:tgtEl>
                                          <p:spTgt spid="120"/>
                                        </p:tgtEl>
                                      </p:cBhvr>
                                    </p:animEffect>
                                  </p:childTnLst>
                                </p:cTn>
                              </p:par>
                              <p:par>
                                <p:cTn id="71" presetID="22" presetClass="entr" presetSubtype="4" fill="hold" nodeType="withEffect">
                                  <p:stCondLst>
                                    <p:cond delay="500"/>
                                  </p:stCondLst>
                                  <p:childTnLst>
                                    <p:set>
                                      <p:cBhvr>
                                        <p:cTn id="72" dur="1" fill="hold">
                                          <p:stCondLst>
                                            <p:cond delay="0"/>
                                          </p:stCondLst>
                                        </p:cTn>
                                        <p:tgtEl>
                                          <p:spTgt spid="38"/>
                                        </p:tgtEl>
                                        <p:attrNameLst>
                                          <p:attrName>style.visibility</p:attrName>
                                        </p:attrNameLst>
                                      </p:cBhvr>
                                      <p:to>
                                        <p:strVal val="visible"/>
                                      </p:to>
                                    </p:set>
                                    <p:animEffect transition="in" filter="wipe(down)">
                                      <p:cBhvr>
                                        <p:cTn id="73" dur="500"/>
                                        <p:tgtEl>
                                          <p:spTgt spid="38"/>
                                        </p:tgtEl>
                                      </p:cBhvr>
                                    </p:animEffect>
                                  </p:childTnLst>
                                </p:cTn>
                              </p:par>
                              <p:par>
                                <p:cTn id="74" presetID="10" presetClass="entr" presetSubtype="0" fill="hold" nodeType="withEffect">
                                  <p:stCondLst>
                                    <p:cond delay="750"/>
                                  </p:stCondLst>
                                  <p:childTnLst>
                                    <p:set>
                                      <p:cBhvr>
                                        <p:cTn id="75" dur="1" fill="hold">
                                          <p:stCondLst>
                                            <p:cond delay="0"/>
                                          </p:stCondLst>
                                        </p:cTn>
                                        <p:tgtEl>
                                          <p:spTgt spid="67"/>
                                        </p:tgtEl>
                                        <p:attrNameLst>
                                          <p:attrName>style.visibility</p:attrName>
                                        </p:attrNameLst>
                                      </p:cBhvr>
                                      <p:to>
                                        <p:strVal val="visible"/>
                                      </p:to>
                                    </p:set>
                                    <p:animEffect transition="in" filter="fade">
                                      <p:cBhvr>
                                        <p:cTn id="76"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827" y="596900"/>
            <a:ext cx="8229600" cy="1143000"/>
          </a:xfrm>
        </p:spPr>
        <p:txBody>
          <a:bodyPr>
            <a:noAutofit/>
          </a:bodyPr>
          <a:lstStyle/>
          <a:p>
            <a:pPr algn="ctr"/>
            <a:r>
              <a:rPr lang="en-US" dirty="0" smtClean="0"/>
              <a:t>Effective Communication Strategies </a:t>
            </a:r>
            <a:br>
              <a:rPr lang="en-US" dirty="0" smtClean="0"/>
            </a:br>
            <a:r>
              <a:rPr lang="en-US" sz="3600" dirty="0" smtClean="0"/>
              <a:t>with School Faculty</a:t>
            </a:r>
            <a:endParaRPr lang="en-US" sz="3600" dirty="0"/>
          </a:p>
        </p:txBody>
      </p:sp>
      <p:sp>
        <p:nvSpPr>
          <p:cNvPr id="3" name="Text Placeholder 2"/>
          <p:cNvSpPr>
            <a:spLocks noGrp="1"/>
          </p:cNvSpPr>
          <p:nvPr>
            <p:ph type="body" sz="quarter" idx="13"/>
          </p:nvPr>
        </p:nvSpPr>
        <p:spPr>
          <a:xfrm>
            <a:off x="934764" y="1863271"/>
            <a:ext cx="7447726" cy="4029529"/>
          </a:xfrm>
        </p:spPr>
        <p:txBody>
          <a:bodyPr>
            <a:normAutofit/>
          </a:bodyPr>
          <a:lstStyle/>
          <a:p>
            <a:pPr>
              <a:spcAft>
                <a:spcPts val="800"/>
              </a:spcAft>
            </a:pPr>
            <a:r>
              <a:rPr lang="en-US" dirty="0" smtClean="0"/>
              <a:t>It is important to maintain good relations with your school administrations and faculty:</a:t>
            </a:r>
          </a:p>
          <a:p>
            <a:pPr marL="457200" lvl="1" indent="-341313"/>
            <a:r>
              <a:rPr lang="en-US" dirty="0" smtClean="0"/>
              <a:t>Visit the main office:</a:t>
            </a:r>
          </a:p>
          <a:p>
            <a:pPr lvl="1" indent="-336550">
              <a:spcAft>
                <a:spcPts val="400"/>
              </a:spcAft>
              <a:buFont typeface="Arial" panose="020B0604020202020204" pitchFamily="34" charset="0"/>
              <a:buChar char="•"/>
            </a:pPr>
            <a:r>
              <a:rPr lang="en-US" sz="2400" dirty="0" smtClean="0"/>
              <a:t>Smile, say hi, and be seen</a:t>
            </a:r>
          </a:p>
          <a:p>
            <a:pPr marL="457200" lvl="1" indent="-341313">
              <a:spcAft>
                <a:spcPts val="400"/>
              </a:spcAft>
              <a:buNone/>
            </a:pPr>
            <a:endParaRPr lang="en-US" sz="300" dirty="0" smtClean="0"/>
          </a:p>
          <a:p>
            <a:pPr marL="457200" lvl="1" indent="-341313"/>
            <a:r>
              <a:rPr lang="en-US" dirty="0" smtClean="0"/>
              <a:t>Communicate regularly:</a:t>
            </a:r>
          </a:p>
          <a:p>
            <a:pPr lvl="1" indent="-336550">
              <a:spcAft>
                <a:spcPts val="400"/>
              </a:spcAft>
              <a:buFont typeface="Arial" panose="020B0604020202020204" pitchFamily="34" charset="0"/>
              <a:buChar char="•"/>
            </a:pPr>
            <a:r>
              <a:rPr lang="en-US" sz="2400" dirty="0" smtClean="0"/>
              <a:t>Practice positive and constructive communication       regularly</a:t>
            </a:r>
          </a:p>
          <a:p>
            <a:pPr marL="457200" lvl="1" indent="-341313">
              <a:spcAft>
                <a:spcPts val="400"/>
              </a:spcAft>
              <a:buNone/>
            </a:pPr>
            <a:endParaRPr lang="en-US" sz="300" dirty="0" smtClean="0"/>
          </a:p>
          <a:p>
            <a:pPr marL="457200" lvl="1" indent="-341313"/>
            <a:r>
              <a:rPr lang="en-US" dirty="0" smtClean="0"/>
              <a:t>There is a right time and place for everything</a:t>
            </a:r>
          </a:p>
          <a:p>
            <a:pPr lvl="1" indent="0">
              <a:buNone/>
            </a:pPr>
            <a:r>
              <a:rPr lang="en-US" sz="2400" dirty="0" smtClean="0"/>
              <a:t>	</a:t>
            </a:r>
            <a:endParaRPr lang="en-US" dirty="0" smtClean="0"/>
          </a:p>
        </p:txBody>
      </p:sp>
      <p:sp>
        <p:nvSpPr>
          <p:cNvPr id="4" name="Rectangle 3"/>
          <p:cNvSpPr/>
          <p:nvPr/>
        </p:nvSpPr>
        <p:spPr>
          <a:xfrm>
            <a:off x="478648" y="355600"/>
            <a:ext cx="8186704" cy="5295900"/>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89448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827" y="1055414"/>
            <a:ext cx="8229600" cy="1143000"/>
          </a:xfrm>
        </p:spPr>
        <p:txBody>
          <a:bodyPr>
            <a:noAutofit/>
          </a:bodyPr>
          <a:lstStyle/>
          <a:p>
            <a:pPr algn="ctr"/>
            <a:r>
              <a:rPr lang="en-US" dirty="0" smtClean="0"/>
              <a:t>Effective Communication Strategies </a:t>
            </a:r>
            <a:br>
              <a:rPr lang="en-US" dirty="0" smtClean="0"/>
            </a:br>
            <a:r>
              <a:rPr lang="en-US" sz="3600" dirty="0" smtClean="0"/>
              <a:t>with Cafeteria Staff</a:t>
            </a:r>
            <a:endParaRPr lang="en-US" sz="3600" dirty="0"/>
          </a:p>
        </p:txBody>
      </p:sp>
      <p:sp>
        <p:nvSpPr>
          <p:cNvPr id="3" name="Text Placeholder 2"/>
          <p:cNvSpPr>
            <a:spLocks noGrp="1"/>
          </p:cNvSpPr>
          <p:nvPr>
            <p:ph type="body" sz="quarter" idx="13"/>
          </p:nvPr>
        </p:nvSpPr>
        <p:spPr>
          <a:xfrm>
            <a:off x="769174" y="2409905"/>
            <a:ext cx="7778905" cy="3271833"/>
          </a:xfrm>
        </p:spPr>
        <p:txBody>
          <a:bodyPr>
            <a:normAutofit/>
          </a:bodyPr>
          <a:lstStyle/>
          <a:p>
            <a:pPr>
              <a:spcAft>
                <a:spcPts val="800"/>
              </a:spcAft>
            </a:pPr>
            <a:r>
              <a:rPr lang="en-US" dirty="0" smtClean="0"/>
              <a:t>Below are tips to help your operation run smoothly:</a:t>
            </a:r>
          </a:p>
          <a:p>
            <a:pPr marL="457200" lvl="1" indent="-341313"/>
            <a:r>
              <a:rPr lang="en-US" dirty="0" smtClean="0"/>
              <a:t>Cultivate a positive environment</a:t>
            </a:r>
          </a:p>
          <a:p>
            <a:pPr marL="457200" lvl="1" indent="-341313"/>
            <a:endParaRPr lang="en-US" sz="300" dirty="0" smtClean="0"/>
          </a:p>
          <a:p>
            <a:pPr marL="457200" lvl="1" indent="-341313"/>
            <a:r>
              <a:rPr lang="en-US" dirty="0" smtClean="0"/>
              <a:t>Be a good role model</a:t>
            </a:r>
          </a:p>
          <a:p>
            <a:pPr marL="457200" lvl="1" indent="-341313"/>
            <a:endParaRPr lang="en-US" sz="300" dirty="0" smtClean="0"/>
          </a:p>
          <a:p>
            <a:pPr marL="457200" lvl="1" indent="-341313"/>
            <a:r>
              <a:rPr lang="en-US" dirty="0" smtClean="0"/>
              <a:t>Get to know your staff</a:t>
            </a:r>
          </a:p>
          <a:p>
            <a:pPr marL="457200" lvl="1" indent="-341313"/>
            <a:endParaRPr lang="en-US" sz="300" dirty="0" smtClean="0"/>
          </a:p>
          <a:p>
            <a:pPr marL="457200" lvl="1" indent="-341313"/>
            <a:r>
              <a:rPr lang="en-US" dirty="0" smtClean="0"/>
              <a:t>Recognize and praise your staff</a:t>
            </a:r>
          </a:p>
          <a:p>
            <a:pPr marL="457200" lvl="1" indent="-341313"/>
            <a:endParaRPr lang="en-US" sz="300" dirty="0"/>
          </a:p>
          <a:p>
            <a:pPr marL="457200" lvl="1" indent="-341313"/>
            <a:r>
              <a:rPr lang="en-US" dirty="0"/>
              <a:t>Communicate clearly and </a:t>
            </a:r>
            <a:r>
              <a:rPr lang="en-US" dirty="0" smtClean="0"/>
              <a:t>effectively daily</a:t>
            </a:r>
            <a:endParaRPr lang="en-US" dirty="0"/>
          </a:p>
          <a:p>
            <a:pPr marL="1371600" lvl="1"/>
            <a:endParaRPr lang="en-US" sz="2400" dirty="0" smtClean="0"/>
          </a:p>
          <a:p>
            <a:pPr lvl="1" indent="0">
              <a:buNone/>
            </a:pPr>
            <a:endParaRPr lang="en-US" dirty="0" smtClean="0"/>
          </a:p>
        </p:txBody>
      </p:sp>
      <p:sp>
        <p:nvSpPr>
          <p:cNvPr id="4" name="Rectangle 3"/>
          <p:cNvSpPr/>
          <p:nvPr/>
        </p:nvSpPr>
        <p:spPr>
          <a:xfrm>
            <a:off x="478648" y="669752"/>
            <a:ext cx="8186704" cy="4747706"/>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230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75543" y="800152"/>
            <a:ext cx="8229600" cy="1143000"/>
          </a:xfrm>
        </p:spPr>
        <p:txBody>
          <a:bodyPr/>
          <a:lstStyle/>
          <a:p>
            <a:pPr algn="ctr"/>
            <a:r>
              <a:rPr lang="en-US" altLang="en-US" dirty="0"/>
              <a:t>Pre-Shift Meeting </a:t>
            </a:r>
            <a:r>
              <a:rPr lang="en-US" altLang="en-US" dirty="0" smtClean="0"/>
              <a:t>Tips</a:t>
            </a:r>
            <a:endParaRPr lang="en-US" altLang="en-US" dirty="0"/>
          </a:p>
        </p:txBody>
      </p:sp>
      <p:grpSp>
        <p:nvGrpSpPr>
          <p:cNvPr id="4" name="Group 3"/>
          <p:cNvGrpSpPr/>
          <p:nvPr/>
        </p:nvGrpSpPr>
        <p:grpSpPr>
          <a:xfrm>
            <a:off x="706630" y="2241186"/>
            <a:ext cx="2356801" cy="1105468"/>
            <a:chOff x="3837623" y="1724818"/>
            <a:chExt cx="3071177" cy="1105468"/>
          </a:xfrm>
          <a:solidFill>
            <a:srgbClr val="0067B4"/>
          </a:solidFill>
        </p:grpSpPr>
        <p:sp>
          <p:nvSpPr>
            <p:cNvPr id="5" name="Rounded Rectangle 4"/>
            <p:cNvSpPr/>
            <p:nvPr/>
          </p:nvSpPr>
          <p:spPr>
            <a:xfrm>
              <a:off x="3837623" y="1724818"/>
              <a:ext cx="3071177" cy="1105468"/>
            </a:xfrm>
            <a:prstGeom prst="roundRect">
              <a:avLst/>
            </a:prstGeom>
            <a:grp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6" name="Content Placeholder 4"/>
            <p:cNvSpPr txBox="1">
              <a:spLocks/>
            </p:cNvSpPr>
            <p:nvPr/>
          </p:nvSpPr>
          <p:spPr>
            <a:xfrm>
              <a:off x="3908423" y="1766029"/>
              <a:ext cx="2929576" cy="1064257"/>
            </a:xfrm>
            <a:prstGeom prst="rect">
              <a:avLst/>
            </a:prstGeom>
            <a:noFill/>
          </p:spPr>
          <p:txBody>
            <a:bodyPr vert="horz" lIns="91440" tIns="45720" rIns="91440" bIns="45720" rtlCol="0" anchor="ct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80000"/>
                </a:lnSpc>
                <a:buNone/>
              </a:pPr>
              <a:r>
                <a:rPr lang="en-US" sz="2600" dirty="0" smtClean="0">
                  <a:solidFill>
                    <a:schemeClr val="bg1"/>
                  </a:solidFill>
                </a:rPr>
                <a:t>Plan Ahead</a:t>
              </a:r>
              <a:endParaRPr lang="en-US" sz="1800" dirty="0" smtClean="0">
                <a:solidFill>
                  <a:schemeClr val="bg1"/>
                </a:solidFill>
              </a:endParaRPr>
            </a:p>
          </p:txBody>
        </p:sp>
      </p:grpSp>
      <p:grpSp>
        <p:nvGrpSpPr>
          <p:cNvPr id="7" name="Group 6"/>
          <p:cNvGrpSpPr/>
          <p:nvPr/>
        </p:nvGrpSpPr>
        <p:grpSpPr>
          <a:xfrm>
            <a:off x="3326458" y="2241186"/>
            <a:ext cx="2356801" cy="1105468"/>
            <a:chOff x="3837623" y="1724818"/>
            <a:chExt cx="3071177" cy="1105468"/>
          </a:xfrm>
          <a:solidFill>
            <a:srgbClr val="0067B4"/>
          </a:solidFill>
        </p:grpSpPr>
        <p:sp>
          <p:nvSpPr>
            <p:cNvPr id="8" name="Rounded Rectangle 7"/>
            <p:cNvSpPr/>
            <p:nvPr/>
          </p:nvSpPr>
          <p:spPr>
            <a:xfrm>
              <a:off x="3837623" y="1724818"/>
              <a:ext cx="3071177" cy="1105468"/>
            </a:xfrm>
            <a:prstGeom prst="roundRect">
              <a:avLst/>
            </a:prstGeom>
            <a:grp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9" name="Content Placeholder 4"/>
            <p:cNvSpPr txBox="1">
              <a:spLocks/>
            </p:cNvSpPr>
            <p:nvPr/>
          </p:nvSpPr>
          <p:spPr>
            <a:xfrm>
              <a:off x="3908423" y="1766029"/>
              <a:ext cx="2929576" cy="1064257"/>
            </a:xfrm>
            <a:prstGeom prst="rect">
              <a:avLst/>
            </a:prstGeom>
            <a:noFill/>
          </p:spPr>
          <p:txBody>
            <a:bodyPr vert="horz" lIns="91440" tIns="45720" rIns="91440" bIns="45720" rtlCol="0" anchor="ct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80000"/>
                </a:lnSpc>
                <a:buNone/>
              </a:pPr>
              <a:r>
                <a:rPr lang="en-US" sz="2600" dirty="0" smtClean="0">
                  <a:solidFill>
                    <a:schemeClr val="bg1"/>
                  </a:solidFill>
                </a:rPr>
                <a:t>Set a Location</a:t>
              </a:r>
              <a:endParaRPr lang="en-US" sz="2600" dirty="0">
                <a:solidFill>
                  <a:schemeClr val="bg1"/>
                </a:solidFill>
              </a:endParaRPr>
            </a:p>
          </p:txBody>
        </p:sp>
      </p:grpSp>
      <p:grpSp>
        <p:nvGrpSpPr>
          <p:cNvPr id="10" name="Group 9"/>
          <p:cNvGrpSpPr/>
          <p:nvPr/>
        </p:nvGrpSpPr>
        <p:grpSpPr>
          <a:xfrm>
            <a:off x="5946286" y="2247303"/>
            <a:ext cx="2356801" cy="1105468"/>
            <a:chOff x="3837623" y="1724818"/>
            <a:chExt cx="3071177" cy="1105468"/>
          </a:xfrm>
          <a:solidFill>
            <a:srgbClr val="0067B4"/>
          </a:solidFill>
        </p:grpSpPr>
        <p:sp>
          <p:nvSpPr>
            <p:cNvPr id="11" name="Rounded Rectangle 10"/>
            <p:cNvSpPr/>
            <p:nvPr/>
          </p:nvSpPr>
          <p:spPr>
            <a:xfrm>
              <a:off x="3837623" y="1724818"/>
              <a:ext cx="3071177" cy="1105468"/>
            </a:xfrm>
            <a:prstGeom prst="roundRect">
              <a:avLst/>
            </a:prstGeom>
            <a:grp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2" name="Content Placeholder 4"/>
            <p:cNvSpPr txBox="1">
              <a:spLocks/>
            </p:cNvSpPr>
            <p:nvPr/>
          </p:nvSpPr>
          <p:spPr>
            <a:xfrm>
              <a:off x="3908423" y="1766029"/>
              <a:ext cx="2929576" cy="1064257"/>
            </a:xfrm>
            <a:prstGeom prst="rect">
              <a:avLst/>
            </a:prstGeom>
            <a:noFill/>
          </p:spPr>
          <p:txBody>
            <a:bodyPr vert="horz" lIns="91440" tIns="45720" rIns="91440" bIns="45720" rtlCol="0" anchor="ct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80000"/>
                </a:lnSpc>
                <a:buNone/>
              </a:pPr>
              <a:r>
                <a:rPr lang="en-US" sz="2600" dirty="0" smtClean="0">
                  <a:solidFill>
                    <a:schemeClr val="bg1"/>
                  </a:solidFill>
                </a:rPr>
                <a:t>Keep it Short &amp; Simple</a:t>
              </a:r>
              <a:endParaRPr lang="en-US" sz="2600" dirty="0">
                <a:solidFill>
                  <a:schemeClr val="bg1"/>
                </a:solidFill>
              </a:endParaRPr>
            </a:p>
          </p:txBody>
        </p:sp>
      </p:grpSp>
      <p:grpSp>
        <p:nvGrpSpPr>
          <p:cNvPr id="13" name="Group 12"/>
          <p:cNvGrpSpPr/>
          <p:nvPr/>
        </p:nvGrpSpPr>
        <p:grpSpPr>
          <a:xfrm>
            <a:off x="234915" y="3716821"/>
            <a:ext cx="1928631" cy="1105468"/>
            <a:chOff x="3837623" y="1724818"/>
            <a:chExt cx="3071177" cy="1105468"/>
          </a:xfrm>
          <a:solidFill>
            <a:srgbClr val="0067B4"/>
          </a:solidFill>
        </p:grpSpPr>
        <p:sp>
          <p:nvSpPr>
            <p:cNvPr id="14" name="Rounded Rectangle 13"/>
            <p:cNvSpPr/>
            <p:nvPr/>
          </p:nvSpPr>
          <p:spPr>
            <a:xfrm>
              <a:off x="3837623" y="1724818"/>
              <a:ext cx="3071177" cy="1105468"/>
            </a:xfrm>
            <a:prstGeom prst="roundRect">
              <a:avLst/>
            </a:prstGeom>
            <a:grp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5" name="Content Placeholder 4"/>
            <p:cNvSpPr txBox="1">
              <a:spLocks/>
            </p:cNvSpPr>
            <p:nvPr/>
          </p:nvSpPr>
          <p:spPr>
            <a:xfrm>
              <a:off x="3908423" y="1766029"/>
              <a:ext cx="2929576" cy="1064257"/>
            </a:xfrm>
            <a:prstGeom prst="rect">
              <a:avLst/>
            </a:prstGeom>
            <a:noFill/>
          </p:spPr>
          <p:txBody>
            <a:bodyPr vert="horz" lIns="91440" tIns="45720" rIns="91440" bIns="45720" rtlCol="0" anchor="ct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80000"/>
                </a:lnSpc>
                <a:buNone/>
              </a:pPr>
              <a:r>
                <a:rPr lang="en-US" sz="2600" dirty="0" smtClean="0">
                  <a:solidFill>
                    <a:schemeClr val="bg1"/>
                  </a:solidFill>
                </a:rPr>
                <a:t>Show &amp; Tell</a:t>
              </a:r>
              <a:endParaRPr lang="en-US" sz="2600" dirty="0">
                <a:solidFill>
                  <a:schemeClr val="bg1"/>
                </a:solidFill>
              </a:endParaRPr>
            </a:p>
          </p:txBody>
        </p:sp>
      </p:grpSp>
      <p:grpSp>
        <p:nvGrpSpPr>
          <p:cNvPr id="16" name="Group 15"/>
          <p:cNvGrpSpPr/>
          <p:nvPr/>
        </p:nvGrpSpPr>
        <p:grpSpPr>
          <a:xfrm>
            <a:off x="2465276" y="3716821"/>
            <a:ext cx="1928631" cy="1105468"/>
            <a:chOff x="3837623" y="1724818"/>
            <a:chExt cx="3071177" cy="1105468"/>
          </a:xfrm>
          <a:solidFill>
            <a:srgbClr val="0067B4"/>
          </a:solidFill>
        </p:grpSpPr>
        <p:sp>
          <p:nvSpPr>
            <p:cNvPr id="17" name="Rounded Rectangle 16"/>
            <p:cNvSpPr/>
            <p:nvPr/>
          </p:nvSpPr>
          <p:spPr>
            <a:xfrm>
              <a:off x="3837623" y="1724818"/>
              <a:ext cx="3071177" cy="1105468"/>
            </a:xfrm>
            <a:prstGeom prst="roundRect">
              <a:avLst/>
            </a:prstGeom>
            <a:grp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18" name="Content Placeholder 4"/>
            <p:cNvSpPr txBox="1">
              <a:spLocks/>
            </p:cNvSpPr>
            <p:nvPr/>
          </p:nvSpPr>
          <p:spPr>
            <a:xfrm>
              <a:off x="3908423" y="1766029"/>
              <a:ext cx="2929576" cy="1064257"/>
            </a:xfrm>
            <a:prstGeom prst="rect">
              <a:avLst/>
            </a:prstGeom>
            <a:noFill/>
          </p:spPr>
          <p:txBody>
            <a:bodyPr vert="horz" lIns="91440" tIns="45720" rIns="91440" bIns="45720" rtlCol="0" anchor="ct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80000"/>
                </a:lnSpc>
                <a:buNone/>
              </a:pPr>
              <a:r>
                <a:rPr lang="en-US" sz="2600" dirty="0" smtClean="0">
                  <a:solidFill>
                    <a:schemeClr val="bg1"/>
                  </a:solidFill>
                </a:rPr>
                <a:t>Stay Focused</a:t>
              </a:r>
              <a:endParaRPr lang="en-US" sz="2600" dirty="0">
                <a:solidFill>
                  <a:schemeClr val="bg1"/>
                </a:solidFill>
              </a:endParaRPr>
            </a:p>
          </p:txBody>
        </p:sp>
      </p:grpSp>
      <p:grpSp>
        <p:nvGrpSpPr>
          <p:cNvPr id="19" name="Group 18"/>
          <p:cNvGrpSpPr/>
          <p:nvPr/>
        </p:nvGrpSpPr>
        <p:grpSpPr>
          <a:xfrm>
            <a:off x="4695637" y="3716821"/>
            <a:ext cx="1928631" cy="1105468"/>
            <a:chOff x="3837623" y="1724818"/>
            <a:chExt cx="3071177" cy="1105468"/>
          </a:xfrm>
          <a:solidFill>
            <a:srgbClr val="0067B4"/>
          </a:solidFill>
        </p:grpSpPr>
        <p:sp>
          <p:nvSpPr>
            <p:cNvPr id="20" name="Rounded Rectangle 19"/>
            <p:cNvSpPr/>
            <p:nvPr/>
          </p:nvSpPr>
          <p:spPr>
            <a:xfrm>
              <a:off x="3837623" y="1724818"/>
              <a:ext cx="3071177" cy="1105468"/>
            </a:xfrm>
            <a:prstGeom prst="roundRect">
              <a:avLst/>
            </a:prstGeom>
            <a:grp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1" name="Content Placeholder 4"/>
            <p:cNvSpPr txBox="1">
              <a:spLocks/>
            </p:cNvSpPr>
            <p:nvPr/>
          </p:nvSpPr>
          <p:spPr>
            <a:xfrm>
              <a:off x="3908423" y="1766029"/>
              <a:ext cx="2929576" cy="1064257"/>
            </a:xfrm>
            <a:prstGeom prst="rect">
              <a:avLst/>
            </a:prstGeom>
            <a:noFill/>
          </p:spPr>
          <p:txBody>
            <a:bodyPr vert="horz" lIns="91440" tIns="45720" rIns="91440" bIns="45720" rtlCol="0" anchor="ct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80000"/>
                </a:lnSpc>
                <a:buNone/>
              </a:pPr>
              <a:r>
                <a:rPr lang="en-US" sz="2600" dirty="0" smtClean="0">
                  <a:solidFill>
                    <a:schemeClr val="bg1"/>
                  </a:solidFill>
                </a:rPr>
                <a:t>Ask Better Questions</a:t>
              </a:r>
              <a:endParaRPr lang="en-US" sz="2600" dirty="0">
                <a:solidFill>
                  <a:schemeClr val="bg1"/>
                </a:solidFill>
              </a:endParaRPr>
            </a:p>
          </p:txBody>
        </p:sp>
      </p:grpSp>
      <p:grpSp>
        <p:nvGrpSpPr>
          <p:cNvPr id="22" name="Group 21"/>
          <p:cNvGrpSpPr/>
          <p:nvPr/>
        </p:nvGrpSpPr>
        <p:grpSpPr>
          <a:xfrm>
            <a:off x="6925997" y="3716821"/>
            <a:ext cx="1928631" cy="1105468"/>
            <a:chOff x="3837623" y="1724818"/>
            <a:chExt cx="3071177" cy="1105468"/>
          </a:xfrm>
          <a:solidFill>
            <a:srgbClr val="0067B4"/>
          </a:solidFill>
        </p:grpSpPr>
        <p:sp>
          <p:nvSpPr>
            <p:cNvPr id="23" name="Rounded Rectangle 22"/>
            <p:cNvSpPr/>
            <p:nvPr/>
          </p:nvSpPr>
          <p:spPr>
            <a:xfrm>
              <a:off x="3837623" y="1724818"/>
              <a:ext cx="3071177" cy="1105468"/>
            </a:xfrm>
            <a:prstGeom prst="roundRect">
              <a:avLst/>
            </a:prstGeom>
            <a:grpFill/>
            <a:ln w="381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sp>
          <p:nvSpPr>
            <p:cNvPr id="24" name="Content Placeholder 4"/>
            <p:cNvSpPr txBox="1">
              <a:spLocks/>
            </p:cNvSpPr>
            <p:nvPr/>
          </p:nvSpPr>
          <p:spPr>
            <a:xfrm>
              <a:off x="3908423" y="1766029"/>
              <a:ext cx="2929576" cy="1064257"/>
            </a:xfrm>
            <a:prstGeom prst="rect">
              <a:avLst/>
            </a:prstGeom>
            <a:noFill/>
          </p:spPr>
          <p:txBody>
            <a:bodyPr vert="horz" lIns="91440" tIns="45720" rIns="91440" bIns="45720" rtlCol="0" anchor="ctr">
              <a:noAutofit/>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lgn="ctr">
                <a:lnSpc>
                  <a:spcPct val="80000"/>
                </a:lnSpc>
                <a:buNone/>
              </a:pPr>
              <a:r>
                <a:rPr lang="en-US" sz="2600" dirty="0" smtClean="0">
                  <a:solidFill>
                    <a:schemeClr val="bg1"/>
                  </a:solidFill>
                </a:rPr>
                <a:t>Provide Recognition &amp; Praise</a:t>
              </a:r>
              <a:endParaRPr lang="en-US" sz="2600" dirty="0">
                <a:solidFill>
                  <a:schemeClr val="bg1"/>
                </a:solidFill>
              </a:endParaRPr>
            </a:p>
          </p:txBody>
        </p:sp>
      </p:grpSp>
    </p:spTree>
    <p:extLst>
      <p:ext uri="{BB962C8B-B14F-4D97-AF65-F5344CB8AC3E}">
        <p14:creationId xmlns:p14="http://schemas.microsoft.com/office/powerpoint/2010/main" val="2177285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p:cNvSpPr>
          <p:nvPr/>
        </p:nvSpPr>
        <p:spPr bwMode="auto">
          <a:xfrm>
            <a:off x="1168400" y="1201738"/>
            <a:ext cx="8305800" cy="108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126428" tIns="72245" rIns="126428" bIns="72245"/>
          <a:lstStyle>
            <a:lvl1pPr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1pPr>
            <a:lvl2pPr marL="742950" indent="-28575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2pPr>
            <a:lvl3pPr marL="11430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3pPr>
            <a:lvl4pPr marL="16002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4pPr>
            <a:lvl5pPr marL="2057400" indent="-228600" algn="l" defTabSz="1300163" eaLnBrk="0">
              <a:spcBef>
                <a:spcPts val="4200"/>
              </a:spcBef>
              <a:buSzPct val="100000"/>
              <a:buChar char="•"/>
              <a:defRPr sz="3800">
                <a:solidFill>
                  <a:srgbClr val="000000"/>
                </a:solidFill>
                <a:latin typeface="Helvetica Light" charset="0"/>
                <a:ea typeface="Helvetica Light" charset="0"/>
                <a:cs typeface="Helvetica Light" charset="0"/>
                <a:sym typeface="Helvetica Light" charset="0"/>
              </a:defRPr>
            </a:lvl5pPr>
            <a:lvl6pPr marL="25146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6pPr>
            <a:lvl7pPr marL="29718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7pPr>
            <a:lvl8pPr marL="34290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8pPr>
            <a:lvl9pPr marL="3886200" indent="-228600" defTabSz="1300163" eaLnBrk="0" fontAlgn="base" hangingPunct="0">
              <a:spcBef>
                <a:spcPts val="4200"/>
              </a:spcBef>
              <a:spcAft>
                <a:spcPct val="0"/>
              </a:spcAft>
              <a:buSzPct val="100000"/>
              <a:buChar char="•"/>
              <a:defRPr sz="3800">
                <a:solidFill>
                  <a:srgbClr val="000000"/>
                </a:solidFill>
                <a:latin typeface="Helvetica Light" charset="0"/>
                <a:ea typeface="Helvetica Light" charset="0"/>
                <a:cs typeface="Helvetica Light" charset="0"/>
                <a:sym typeface="Helvetica Light" charset="0"/>
              </a:defRPr>
            </a:lvl9pPr>
          </a:lstStyle>
          <a:p>
            <a:pPr eaLnBrk="1">
              <a:spcBef>
                <a:spcPts val="400"/>
              </a:spcBef>
              <a:buSzTx/>
              <a:buNone/>
            </a:pPr>
            <a:endParaRPr lang="en-US" altLang="en-US" sz="2000" dirty="0">
              <a:solidFill>
                <a:srgbClr val="000C00"/>
              </a:solidFill>
              <a:latin typeface="+mj-lt"/>
            </a:endParaRPr>
          </a:p>
        </p:txBody>
      </p:sp>
      <p:grpSp>
        <p:nvGrpSpPr>
          <p:cNvPr id="15" name="Group 14"/>
          <p:cNvGrpSpPr/>
          <p:nvPr/>
        </p:nvGrpSpPr>
        <p:grpSpPr>
          <a:xfrm>
            <a:off x="964602" y="693964"/>
            <a:ext cx="3669238" cy="2563586"/>
            <a:chOff x="964602" y="693964"/>
            <a:chExt cx="3669238" cy="2563586"/>
          </a:xfrm>
        </p:grpSpPr>
        <p:grpSp>
          <p:nvGrpSpPr>
            <p:cNvPr id="20" name="Group 19"/>
            <p:cNvGrpSpPr/>
            <p:nvPr/>
          </p:nvGrpSpPr>
          <p:grpSpPr>
            <a:xfrm>
              <a:off x="964602" y="693964"/>
              <a:ext cx="3669238" cy="2563586"/>
              <a:chOff x="964602" y="693964"/>
              <a:chExt cx="3669238" cy="2563586"/>
            </a:xfrm>
          </p:grpSpPr>
          <p:sp>
            <p:nvSpPr>
              <p:cNvPr id="21" name="Rectangle 20"/>
              <p:cNvSpPr/>
              <p:nvPr/>
            </p:nvSpPr>
            <p:spPr>
              <a:xfrm>
                <a:off x="964603" y="693964"/>
                <a:ext cx="3669237" cy="256358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Box 25"/>
              <p:cNvSpPr txBox="1"/>
              <p:nvPr/>
            </p:nvSpPr>
            <p:spPr>
              <a:xfrm>
                <a:off x="964602" y="718497"/>
                <a:ext cx="2316892" cy="646331"/>
              </a:xfrm>
              <a:prstGeom prst="rect">
                <a:avLst/>
              </a:prstGeom>
              <a:noFill/>
            </p:spPr>
            <p:txBody>
              <a:bodyPr wrap="square" rtlCol="0">
                <a:spAutoFit/>
              </a:bodyPr>
              <a:lstStyle/>
              <a:p>
                <a:r>
                  <a:rPr lang="en-US" sz="3600" b="1" dirty="0" smtClean="0">
                    <a:solidFill>
                      <a:schemeClr val="bg1"/>
                    </a:solidFill>
                  </a:rPr>
                  <a:t>Operations</a:t>
                </a:r>
                <a:endParaRPr lang="en-US" sz="3600" b="1" dirty="0">
                  <a:solidFill>
                    <a:schemeClr val="bg1"/>
                  </a:solidFill>
                </a:endParaRPr>
              </a:p>
            </p:txBody>
          </p:sp>
        </p:grpSp>
        <p:sp>
          <p:nvSpPr>
            <p:cNvPr id="11" name="Rectangle 10"/>
            <p:cNvSpPr/>
            <p:nvPr/>
          </p:nvSpPr>
          <p:spPr>
            <a:xfrm>
              <a:off x="1052690" y="1280742"/>
              <a:ext cx="3581150" cy="1446550"/>
            </a:xfrm>
            <a:prstGeom prst="rect">
              <a:avLst/>
            </a:prstGeom>
          </p:spPr>
          <p:txBody>
            <a:bodyPr wrap="square">
              <a:spAutoFit/>
            </a:bodyPr>
            <a:lstStyle/>
            <a:p>
              <a:r>
                <a:rPr lang="en-US" sz="2200" dirty="0">
                  <a:solidFill>
                    <a:schemeClr val="bg1"/>
                  </a:solidFill>
                </a:rPr>
                <a:t>Discuss menu, </a:t>
              </a:r>
              <a:r>
                <a:rPr lang="en-US" sz="2200" dirty="0" smtClean="0">
                  <a:solidFill>
                    <a:schemeClr val="bg1"/>
                  </a:solidFill>
                </a:rPr>
                <a:t>OVS, </a:t>
              </a:r>
              <a:r>
                <a:rPr lang="en-US" sz="2200" dirty="0">
                  <a:solidFill>
                    <a:schemeClr val="bg1"/>
                  </a:solidFill>
                </a:rPr>
                <a:t>reimbursable meals, pricing, items substitutions, new items on the menu</a:t>
              </a:r>
            </a:p>
          </p:txBody>
        </p:sp>
      </p:grpSp>
      <p:grpSp>
        <p:nvGrpSpPr>
          <p:cNvPr id="16" name="Group 15"/>
          <p:cNvGrpSpPr/>
          <p:nvPr/>
        </p:nvGrpSpPr>
        <p:grpSpPr>
          <a:xfrm>
            <a:off x="4201207" y="691309"/>
            <a:ext cx="4101871" cy="2566241"/>
            <a:chOff x="4201207" y="691309"/>
            <a:chExt cx="4101871" cy="2566241"/>
          </a:xfrm>
        </p:grpSpPr>
        <p:grpSp>
          <p:nvGrpSpPr>
            <p:cNvPr id="27" name="Group 26"/>
            <p:cNvGrpSpPr/>
            <p:nvPr/>
          </p:nvGrpSpPr>
          <p:grpSpPr>
            <a:xfrm>
              <a:off x="4633841" y="691309"/>
              <a:ext cx="3669237" cy="2566241"/>
              <a:chOff x="4633841" y="691309"/>
              <a:chExt cx="3669237" cy="2566241"/>
            </a:xfrm>
          </p:grpSpPr>
          <p:sp>
            <p:nvSpPr>
              <p:cNvPr id="28" name="Rectangle 27"/>
              <p:cNvSpPr/>
              <p:nvPr/>
            </p:nvSpPr>
            <p:spPr>
              <a:xfrm>
                <a:off x="4633841" y="693964"/>
                <a:ext cx="3669237" cy="25635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5264524" y="691309"/>
                <a:ext cx="3038554" cy="646331"/>
              </a:xfrm>
              <a:prstGeom prst="rect">
                <a:avLst/>
              </a:prstGeom>
              <a:noFill/>
            </p:spPr>
            <p:txBody>
              <a:bodyPr wrap="square" rtlCol="0">
                <a:spAutoFit/>
              </a:bodyPr>
              <a:lstStyle/>
              <a:p>
                <a:pPr algn="r"/>
                <a:r>
                  <a:rPr lang="en-US" sz="3600" b="1" dirty="0" smtClean="0">
                    <a:solidFill>
                      <a:schemeClr val="bg1"/>
                    </a:solidFill>
                  </a:rPr>
                  <a:t>Daily Forecast</a:t>
                </a:r>
              </a:p>
            </p:txBody>
          </p:sp>
        </p:grpSp>
        <p:sp>
          <p:nvSpPr>
            <p:cNvPr id="12" name="Rectangle 11"/>
            <p:cNvSpPr/>
            <p:nvPr/>
          </p:nvSpPr>
          <p:spPr>
            <a:xfrm>
              <a:off x="4201207" y="1336160"/>
              <a:ext cx="4054945" cy="1785104"/>
            </a:xfrm>
            <a:prstGeom prst="rect">
              <a:avLst/>
            </a:prstGeom>
          </p:spPr>
          <p:txBody>
            <a:bodyPr wrap="square">
              <a:spAutoFit/>
            </a:bodyPr>
            <a:lstStyle/>
            <a:p>
              <a:pPr lvl="3" algn="r"/>
              <a:r>
                <a:rPr lang="en-US" sz="2200" dirty="0">
                  <a:solidFill>
                    <a:schemeClr val="bg1"/>
                  </a:solidFill>
                </a:rPr>
                <a:t>Special events </a:t>
              </a:r>
              <a:r>
                <a:rPr lang="en-US" sz="2200" dirty="0" smtClean="0">
                  <a:solidFill>
                    <a:schemeClr val="bg1"/>
                  </a:solidFill>
                </a:rPr>
                <a:t>could </a:t>
              </a:r>
              <a:r>
                <a:rPr lang="en-US" sz="2200" dirty="0">
                  <a:solidFill>
                    <a:schemeClr val="bg1"/>
                  </a:solidFill>
                </a:rPr>
                <a:t>affect sales: field trips, inclement weather, </a:t>
              </a:r>
              <a:r>
                <a:rPr lang="en-US" sz="2200" dirty="0" smtClean="0">
                  <a:solidFill>
                    <a:schemeClr val="bg1"/>
                  </a:solidFill>
                </a:rPr>
                <a:t>and holidays.</a:t>
              </a:r>
              <a:endParaRPr lang="en-US" sz="2200" dirty="0">
                <a:solidFill>
                  <a:schemeClr val="bg1"/>
                </a:solidFill>
              </a:endParaRPr>
            </a:p>
          </p:txBody>
        </p:sp>
      </p:grpSp>
      <p:grpSp>
        <p:nvGrpSpPr>
          <p:cNvPr id="17" name="Group 16"/>
          <p:cNvGrpSpPr/>
          <p:nvPr/>
        </p:nvGrpSpPr>
        <p:grpSpPr>
          <a:xfrm>
            <a:off x="964601" y="3257550"/>
            <a:ext cx="3669239" cy="2625142"/>
            <a:chOff x="964601" y="3257550"/>
            <a:chExt cx="3669239" cy="2625142"/>
          </a:xfrm>
        </p:grpSpPr>
        <p:grpSp>
          <p:nvGrpSpPr>
            <p:cNvPr id="30" name="Group 29"/>
            <p:cNvGrpSpPr/>
            <p:nvPr/>
          </p:nvGrpSpPr>
          <p:grpSpPr>
            <a:xfrm>
              <a:off x="964602" y="3257550"/>
              <a:ext cx="3669238" cy="2625142"/>
              <a:chOff x="964602" y="3257550"/>
              <a:chExt cx="3669238" cy="2625142"/>
            </a:xfrm>
          </p:grpSpPr>
          <p:sp>
            <p:nvSpPr>
              <p:cNvPr id="31" name="Rectangle 30"/>
              <p:cNvSpPr/>
              <p:nvPr/>
            </p:nvSpPr>
            <p:spPr>
              <a:xfrm>
                <a:off x="964603" y="3257550"/>
                <a:ext cx="3669237" cy="25635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964602" y="5236361"/>
                <a:ext cx="3256115" cy="646331"/>
              </a:xfrm>
              <a:prstGeom prst="rect">
                <a:avLst/>
              </a:prstGeom>
              <a:noFill/>
            </p:spPr>
            <p:txBody>
              <a:bodyPr wrap="square" rtlCol="0">
                <a:spAutoFit/>
              </a:bodyPr>
              <a:lstStyle/>
              <a:p>
                <a:r>
                  <a:rPr lang="en-US" sz="3600" b="1" dirty="0" smtClean="0">
                    <a:solidFill>
                      <a:schemeClr val="bg1"/>
                    </a:solidFill>
                  </a:rPr>
                  <a:t>Training</a:t>
                </a:r>
                <a:endParaRPr lang="en-US" sz="3600" b="1" dirty="0">
                  <a:solidFill>
                    <a:schemeClr val="bg1"/>
                  </a:solidFill>
                </a:endParaRPr>
              </a:p>
            </p:txBody>
          </p:sp>
        </p:grpSp>
        <p:sp>
          <p:nvSpPr>
            <p:cNvPr id="13" name="Rectangle 12"/>
            <p:cNvSpPr/>
            <p:nvPr/>
          </p:nvSpPr>
          <p:spPr>
            <a:xfrm>
              <a:off x="964601" y="4264811"/>
              <a:ext cx="3341594" cy="1107996"/>
            </a:xfrm>
            <a:prstGeom prst="rect">
              <a:avLst/>
            </a:prstGeom>
          </p:spPr>
          <p:txBody>
            <a:bodyPr wrap="square">
              <a:spAutoFit/>
            </a:bodyPr>
            <a:lstStyle/>
            <a:p>
              <a:r>
                <a:rPr lang="en-US" sz="2200" dirty="0">
                  <a:solidFill>
                    <a:schemeClr val="bg1"/>
                  </a:solidFill>
                </a:rPr>
                <a:t>Reinforce training, review policies and procedures, safety reinforcement</a:t>
              </a:r>
            </a:p>
          </p:txBody>
        </p:sp>
      </p:grpSp>
      <p:grpSp>
        <p:nvGrpSpPr>
          <p:cNvPr id="19" name="Group 18"/>
          <p:cNvGrpSpPr/>
          <p:nvPr/>
        </p:nvGrpSpPr>
        <p:grpSpPr>
          <a:xfrm>
            <a:off x="3523129" y="3257550"/>
            <a:ext cx="4779949" cy="2625142"/>
            <a:chOff x="3523129" y="3257550"/>
            <a:chExt cx="4779949" cy="2625142"/>
          </a:xfrm>
        </p:grpSpPr>
        <p:grpSp>
          <p:nvGrpSpPr>
            <p:cNvPr id="33" name="Group 32"/>
            <p:cNvGrpSpPr/>
            <p:nvPr/>
          </p:nvGrpSpPr>
          <p:grpSpPr>
            <a:xfrm>
              <a:off x="4633841" y="3257550"/>
              <a:ext cx="3669237" cy="2625142"/>
              <a:chOff x="4633841" y="3257550"/>
              <a:chExt cx="3669237" cy="2625142"/>
            </a:xfrm>
          </p:grpSpPr>
          <p:sp>
            <p:nvSpPr>
              <p:cNvPr id="34" name="Rectangle 33"/>
              <p:cNvSpPr/>
              <p:nvPr/>
            </p:nvSpPr>
            <p:spPr>
              <a:xfrm>
                <a:off x="4633841" y="3257550"/>
                <a:ext cx="3669237" cy="25635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773395" y="5236361"/>
                <a:ext cx="2529683" cy="646331"/>
              </a:xfrm>
              <a:prstGeom prst="rect">
                <a:avLst/>
              </a:prstGeom>
              <a:noFill/>
            </p:spPr>
            <p:txBody>
              <a:bodyPr wrap="square" rtlCol="0">
                <a:spAutoFit/>
              </a:bodyPr>
              <a:lstStyle/>
              <a:p>
                <a:pPr algn="r"/>
                <a:r>
                  <a:rPr lang="en-US" sz="3600" b="1" dirty="0" smtClean="0">
                    <a:solidFill>
                      <a:schemeClr val="bg1"/>
                    </a:solidFill>
                  </a:rPr>
                  <a:t>Inspiration</a:t>
                </a:r>
                <a:endParaRPr lang="en-US" sz="3600" b="1" dirty="0">
                  <a:solidFill>
                    <a:schemeClr val="bg1"/>
                  </a:solidFill>
                </a:endParaRPr>
              </a:p>
            </p:txBody>
          </p:sp>
        </p:grpSp>
        <p:sp>
          <p:nvSpPr>
            <p:cNvPr id="14" name="Rectangle 13"/>
            <p:cNvSpPr/>
            <p:nvPr/>
          </p:nvSpPr>
          <p:spPr>
            <a:xfrm>
              <a:off x="3523129" y="3969424"/>
              <a:ext cx="4779949" cy="1446550"/>
            </a:xfrm>
            <a:prstGeom prst="rect">
              <a:avLst/>
            </a:prstGeom>
          </p:spPr>
          <p:txBody>
            <a:bodyPr wrap="square">
              <a:spAutoFit/>
            </a:bodyPr>
            <a:lstStyle/>
            <a:p>
              <a:pPr lvl="3" algn="r"/>
              <a:r>
                <a:rPr lang="en-US" sz="2200" dirty="0">
                  <a:solidFill>
                    <a:schemeClr val="bg1"/>
                  </a:solidFill>
                </a:rPr>
                <a:t>Motivate your staff by providing positive </a:t>
              </a:r>
              <a:r>
                <a:rPr lang="en-US" sz="2200" dirty="0" smtClean="0">
                  <a:solidFill>
                    <a:schemeClr val="bg1"/>
                  </a:solidFill>
                </a:rPr>
                <a:t>feedback. Take </a:t>
              </a:r>
              <a:r>
                <a:rPr lang="en-US" sz="2200" dirty="0">
                  <a:solidFill>
                    <a:schemeClr val="bg1"/>
                  </a:solidFill>
                </a:rPr>
                <a:t>this opportunity to thank </a:t>
              </a:r>
              <a:r>
                <a:rPr lang="en-US" sz="2200" dirty="0" smtClean="0">
                  <a:solidFill>
                    <a:schemeClr val="bg1"/>
                  </a:solidFill>
                </a:rPr>
                <a:t>individuals.</a:t>
              </a:r>
              <a:endParaRPr lang="en-US" sz="2200" dirty="0">
                <a:solidFill>
                  <a:schemeClr val="bg1"/>
                </a:solidFill>
              </a:endParaRPr>
            </a:p>
          </p:txBody>
        </p:sp>
      </p:grpSp>
      <p:grpSp>
        <p:nvGrpSpPr>
          <p:cNvPr id="36" name="Group 35"/>
          <p:cNvGrpSpPr/>
          <p:nvPr/>
        </p:nvGrpSpPr>
        <p:grpSpPr>
          <a:xfrm>
            <a:off x="3146739" y="2211415"/>
            <a:ext cx="3062290" cy="2169774"/>
            <a:chOff x="3085303" y="2262526"/>
            <a:chExt cx="3062290" cy="2169774"/>
          </a:xfrm>
        </p:grpSpPr>
        <p:pic>
          <p:nvPicPr>
            <p:cNvPr id="37" name="Picture 36"/>
            <p:cNvPicPr>
              <a:picLocks noChangeAspect="1"/>
            </p:cNvPicPr>
            <p:nvPr/>
          </p:nvPicPr>
          <p:blipFill>
            <a:blip r:embed="rId3"/>
            <a:stretch>
              <a:fillRect/>
            </a:stretch>
          </p:blipFill>
          <p:spPr>
            <a:xfrm>
              <a:off x="3085303" y="2262526"/>
              <a:ext cx="3062290" cy="2169774"/>
            </a:xfrm>
            <a:prstGeom prst="rect">
              <a:avLst/>
            </a:prstGeom>
          </p:spPr>
        </p:pic>
        <p:sp>
          <p:nvSpPr>
            <p:cNvPr id="38" name="TextBox 37"/>
            <p:cNvSpPr txBox="1"/>
            <p:nvPr/>
          </p:nvSpPr>
          <p:spPr>
            <a:xfrm>
              <a:off x="3124603" y="2909909"/>
              <a:ext cx="2983689" cy="978729"/>
            </a:xfrm>
            <a:prstGeom prst="rect">
              <a:avLst/>
            </a:prstGeom>
            <a:noFill/>
          </p:spPr>
          <p:txBody>
            <a:bodyPr wrap="square" rtlCol="0">
              <a:spAutoFit/>
            </a:bodyPr>
            <a:lstStyle/>
            <a:p>
              <a:pPr algn="ctr">
                <a:lnSpc>
                  <a:spcPct val="80000"/>
                </a:lnSpc>
              </a:pPr>
              <a:r>
                <a:rPr lang="en-US" sz="4000" b="1" dirty="0" smtClean="0">
                  <a:solidFill>
                    <a:schemeClr val="bg1"/>
                  </a:solidFill>
                </a:rPr>
                <a:t>Pre-Shift</a:t>
              </a:r>
              <a:r>
                <a:rPr lang="en-US" sz="3200" b="1" dirty="0" smtClean="0">
                  <a:solidFill>
                    <a:schemeClr val="bg1"/>
                  </a:solidFill>
                </a:rPr>
                <a:t> Meeting Topics</a:t>
              </a:r>
              <a:endParaRPr lang="en-US" sz="2400" b="1" dirty="0">
                <a:solidFill>
                  <a:schemeClr val="bg1"/>
                </a:solidFill>
              </a:endParaRPr>
            </a:p>
          </p:txBody>
        </p:sp>
      </p:grpSp>
    </p:spTree>
    <p:extLst>
      <p:ext uri="{BB962C8B-B14F-4D97-AF65-F5344CB8AC3E}">
        <p14:creationId xmlns:p14="http://schemas.microsoft.com/office/powerpoint/2010/main" val="4004525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1896176" y="186941"/>
            <a:ext cx="5741469" cy="1143000"/>
          </a:xfrm>
          <a:solidFill>
            <a:schemeClr val="accent6">
              <a:lumMod val="75000"/>
            </a:schemeClr>
          </a:solidFill>
        </p:spPr>
        <p:txBody>
          <a:bodyPr/>
          <a:lstStyle/>
          <a:p>
            <a:pPr algn="ctr"/>
            <a:r>
              <a:rPr lang="en-US" altLang="en-US" dirty="0"/>
              <a:t>Pre-Shift Meeting </a:t>
            </a:r>
            <a:r>
              <a:rPr lang="en-US" altLang="en-US" dirty="0" smtClean="0"/>
              <a:t>Activity</a:t>
            </a:r>
            <a:endParaRPr lang="en-US" altLang="en-US" dirty="0"/>
          </a:p>
        </p:txBody>
      </p:sp>
      <p:sp>
        <p:nvSpPr>
          <p:cNvPr id="3" name="Content Placeholder 2"/>
          <p:cNvSpPr>
            <a:spLocks noGrp="1"/>
          </p:cNvSpPr>
          <p:nvPr>
            <p:ph idx="1"/>
          </p:nvPr>
        </p:nvSpPr>
        <p:spPr>
          <a:xfrm>
            <a:off x="801797" y="1623837"/>
            <a:ext cx="8604670" cy="1170164"/>
          </a:xfrm>
        </p:spPr>
        <p:txBody>
          <a:bodyPr>
            <a:noAutofit/>
          </a:bodyPr>
          <a:lstStyle/>
          <a:p>
            <a:r>
              <a:rPr lang="en-US" sz="3000" b="1" dirty="0" smtClean="0">
                <a:solidFill>
                  <a:schemeClr val="accent6"/>
                </a:solidFill>
                <a:effectLst>
                  <a:glow rad="101600">
                    <a:srgbClr val="000000">
                      <a:alpha val="60000"/>
                    </a:srgbClr>
                  </a:glow>
                </a:effectLst>
              </a:rPr>
              <a:t>Incorporate the different types of communication when delivering your meeting.</a:t>
            </a:r>
          </a:p>
        </p:txBody>
      </p:sp>
      <p:sp>
        <p:nvSpPr>
          <p:cNvPr id="2" name="Rectangle 1"/>
          <p:cNvSpPr/>
          <p:nvPr/>
        </p:nvSpPr>
        <p:spPr>
          <a:xfrm>
            <a:off x="1100667" y="2698588"/>
            <a:ext cx="6477000" cy="3213187"/>
          </a:xfrm>
          <a:prstGeom prst="rect">
            <a:avLst/>
          </a:prstGeom>
        </p:spPr>
        <p:txBody>
          <a:bodyPr wrap="square">
            <a:spAutoFit/>
          </a:bodyPr>
          <a:lstStyle/>
          <a:p>
            <a:pPr marL="1028700" lvl="1" indent="-457200">
              <a:spcBef>
                <a:spcPct val="20000"/>
              </a:spcBef>
              <a:buFont typeface="+mj-lt"/>
              <a:buAutoNum type="arabicPeriod"/>
            </a:pPr>
            <a:r>
              <a:rPr lang="en-US" sz="2600" b="1" dirty="0">
                <a:solidFill>
                  <a:srgbClr val="F79646"/>
                </a:solidFill>
                <a:effectLst>
                  <a:glow rad="101600">
                    <a:srgbClr val="000000">
                      <a:alpha val="60000"/>
                    </a:srgbClr>
                  </a:glow>
                </a:effectLst>
              </a:rPr>
              <a:t>Break into 3-4 Groups</a:t>
            </a:r>
          </a:p>
          <a:p>
            <a:pPr marL="1028700" lvl="1" indent="-457200">
              <a:spcBef>
                <a:spcPct val="20000"/>
              </a:spcBef>
              <a:buFont typeface="+mj-lt"/>
              <a:buAutoNum type="arabicPeriod"/>
            </a:pPr>
            <a:r>
              <a:rPr lang="en-US" sz="2600" b="1" dirty="0">
                <a:solidFill>
                  <a:srgbClr val="F79646"/>
                </a:solidFill>
                <a:effectLst>
                  <a:glow rad="101600">
                    <a:srgbClr val="000000">
                      <a:alpha val="60000"/>
                    </a:srgbClr>
                  </a:glow>
                </a:effectLst>
              </a:rPr>
              <a:t>Appoint pre-shift meeting leader</a:t>
            </a:r>
          </a:p>
          <a:p>
            <a:pPr marL="1028700" lvl="1" indent="-457200">
              <a:spcBef>
                <a:spcPct val="20000"/>
              </a:spcBef>
              <a:buFont typeface="+mj-lt"/>
              <a:buAutoNum type="arabicPeriod"/>
            </a:pPr>
            <a:r>
              <a:rPr lang="en-US" sz="2600" b="1" dirty="0">
                <a:solidFill>
                  <a:srgbClr val="F79646"/>
                </a:solidFill>
                <a:effectLst>
                  <a:glow rad="101600">
                    <a:srgbClr val="000000">
                      <a:alpha val="60000"/>
                    </a:srgbClr>
                  </a:glow>
                </a:effectLst>
              </a:rPr>
              <a:t>Discuss 3 different topics</a:t>
            </a:r>
          </a:p>
          <a:p>
            <a:pPr marL="1028700" lvl="1" indent="-457200">
              <a:spcBef>
                <a:spcPct val="20000"/>
              </a:spcBef>
              <a:buFont typeface="+mj-lt"/>
              <a:buAutoNum type="arabicPeriod"/>
            </a:pPr>
            <a:r>
              <a:rPr lang="en-US" sz="2600" b="1" dirty="0">
                <a:solidFill>
                  <a:srgbClr val="F79646"/>
                </a:solidFill>
                <a:effectLst>
                  <a:glow rad="101600">
                    <a:srgbClr val="000000">
                      <a:alpha val="60000"/>
                    </a:srgbClr>
                  </a:glow>
                </a:effectLst>
              </a:rPr>
              <a:t>You have 5 minutes to prepare your pre-shift meeting script</a:t>
            </a:r>
          </a:p>
          <a:p>
            <a:pPr marL="1028700" lvl="1" indent="-457200">
              <a:spcBef>
                <a:spcPct val="20000"/>
              </a:spcBef>
              <a:buFont typeface="+mj-lt"/>
              <a:buAutoNum type="arabicPeriod"/>
            </a:pPr>
            <a:r>
              <a:rPr lang="en-US" sz="2600" b="1" dirty="0">
                <a:solidFill>
                  <a:srgbClr val="F79646"/>
                </a:solidFill>
                <a:effectLst>
                  <a:glow rad="101600">
                    <a:srgbClr val="000000">
                      <a:alpha val="60000"/>
                    </a:srgbClr>
                  </a:glow>
                </a:effectLst>
              </a:rPr>
              <a:t>Then you will have 2 minutes to present your topics in front of class</a:t>
            </a:r>
            <a:endParaRPr lang="en-US" sz="2200" b="1" dirty="0">
              <a:solidFill>
                <a:srgbClr val="F79646"/>
              </a:solidFill>
              <a:effectLst>
                <a:glow rad="101600">
                  <a:srgbClr val="000000">
                    <a:alpha val="60000"/>
                  </a:srgbClr>
                </a:glow>
              </a:effectLst>
            </a:endParaRPr>
          </a:p>
        </p:txBody>
      </p:sp>
      <p:sp>
        <p:nvSpPr>
          <p:cNvPr id="5" name="Content Placeholder 2"/>
          <p:cNvSpPr txBox="1">
            <a:spLocks/>
          </p:cNvSpPr>
          <p:nvPr/>
        </p:nvSpPr>
        <p:spPr>
          <a:xfrm>
            <a:off x="7637645" y="3262785"/>
            <a:ext cx="1339470" cy="1042396"/>
          </a:xfrm>
          <a:prstGeom prst="rect">
            <a:avLst/>
          </a:prstGeom>
          <a:solidFill>
            <a:schemeClr val="bg1"/>
          </a:solidFill>
        </p:spPr>
        <p:txBody>
          <a:bodyPr vert="horz" lIns="91440" tIns="45720" rIns="91440" bIns="45720" rtlCol="0">
            <a:noAutofit/>
          </a:bodyPr>
          <a:lstStyle>
            <a:lvl1pPr marL="0" indent="0" algn="l" defTabSz="457200" rtl="0" eaLnBrk="1" latinLnBrk="0" hangingPunct="1">
              <a:spcBef>
                <a:spcPct val="20000"/>
              </a:spcBef>
              <a:buFont typeface="Wingdings" panose="05000000000000000000" pitchFamily="2" charset="2"/>
              <a:buNone/>
              <a:defRPr sz="2400" b="0" kern="1200">
                <a:solidFill>
                  <a:srgbClr val="000000"/>
                </a:solidFill>
                <a:latin typeface="+mn-lt"/>
                <a:ea typeface="+mn-ea"/>
                <a:cs typeface="+mn-cs"/>
              </a:defRPr>
            </a:lvl1pPr>
            <a:lvl2pPr marL="571500" indent="-285750" algn="l" defTabSz="457200" rtl="0" eaLnBrk="1" latinLnBrk="0" hangingPunct="1">
              <a:spcBef>
                <a:spcPct val="20000"/>
              </a:spcBef>
              <a:buFont typeface="Wingdings" panose="05000000000000000000" pitchFamily="2" charset="2"/>
              <a:buChar char="Ø"/>
              <a:defRPr sz="2200" kern="1200">
                <a:solidFill>
                  <a:srgbClr val="000000"/>
                </a:solidFill>
                <a:latin typeface="+mn-lt"/>
                <a:ea typeface="+mn-ea"/>
                <a:cs typeface="+mn-cs"/>
              </a:defRPr>
            </a:lvl2pPr>
            <a:lvl3pPr marL="914400" indent="-2286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371600" indent="-228600" algn="l" defTabSz="457200" rtl="0" eaLnBrk="1" latinLnBrk="0" hangingPunct="1">
              <a:spcBef>
                <a:spcPct val="20000"/>
              </a:spcBef>
              <a:buFont typeface="Arial"/>
              <a:buChar char="–"/>
              <a:defRPr sz="1800" kern="1200">
                <a:solidFill>
                  <a:srgbClr val="000000"/>
                </a:solidFill>
                <a:latin typeface="+mn-lt"/>
                <a:ea typeface="+mn-ea"/>
                <a:cs typeface="+mn-cs"/>
              </a:defRPr>
            </a:lvl4pPr>
            <a:lvl5pPr marL="1828800" indent="-228600"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lnSpc>
                <a:spcPct val="90000"/>
              </a:lnSpc>
              <a:spcBef>
                <a:spcPts val="0"/>
              </a:spcBef>
            </a:pPr>
            <a:r>
              <a:rPr lang="en-US" b="1" dirty="0" smtClean="0">
                <a:solidFill>
                  <a:sysClr val="windowText" lastClr="000000"/>
                </a:solidFill>
                <a:effectLst/>
              </a:rPr>
              <a:t>Click to Advance to Timer</a:t>
            </a:r>
          </a:p>
        </p:txBody>
      </p:sp>
    </p:spTree>
    <p:extLst>
      <p:ext uri="{BB962C8B-B14F-4D97-AF65-F5344CB8AC3E}">
        <p14:creationId xmlns:p14="http://schemas.microsoft.com/office/powerpoint/2010/main" val="430521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9560" y="5387340"/>
            <a:ext cx="8229600" cy="1143000"/>
          </a:xfrm>
        </p:spPr>
        <p:txBody>
          <a:bodyPr>
            <a:normAutofit/>
          </a:bodyPr>
          <a:lstStyle/>
          <a:p>
            <a:pPr algn="ctr"/>
            <a:r>
              <a:rPr lang="en-US" sz="2000" dirty="0" smtClean="0">
                <a:solidFill>
                  <a:srgbClr val="292929"/>
                </a:solidFill>
              </a:rPr>
              <a:t>Transition Slide Only</a:t>
            </a:r>
            <a:endParaRPr lang="en-US" sz="2000" dirty="0">
              <a:solidFill>
                <a:srgbClr val="292929"/>
              </a:solidFill>
            </a:endParaRPr>
          </a:p>
        </p:txBody>
      </p:sp>
    </p:spTree>
    <p:extLst>
      <p:ext uri="{BB962C8B-B14F-4D97-AF65-F5344CB8AC3E}">
        <p14:creationId xmlns:p14="http://schemas.microsoft.com/office/powerpoint/2010/main" val="3075471170"/>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5" name="Picture 34"/>
          <p:cNvPicPr>
            <a:picLocks noChangeAspect="1"/>
          </p:cNvPicPr>
          <p:nvPr/>
        </p:nvPicPr>
        <p:blipFill>
          <a:blip r:embed="rId4"/>
          <a:stretch>
            <a:fillRect/>
          </a:stretch>
        </p:blipFill>
        <p:spPr>
          <a:xfrm>
            <a:off x="3384099" y="2040092"/>
            <a:ext cx="2395936" cy="3255546"/>
          </a:xfrm>
          <a:prstGeom prst="rect">
            <a:avLst/>
          </a:prstGeom>
        </p:spPr>
      </p:pic>
      <p:sp>
        <p:nvSpPr>
          <p:cNvPr id="26626" name="Title 1"/>
          <p:cNvSpPr>
            <a:spLocks noGrp="1"/>
          </p:cNvSpPr>
          <p:nvPr>
            <p:ph type="title"/>
          </p:nvPr>
        </p:nvSpPr>
        <p:spPr>
          <a:xfrm>
            <a:off x="1896176" y="186941"/>
            <a:ext cx="5741469" cy="1143000"/>
          </a:xfrm>
          <a:solidFill>
            <a:schemeClr val="accent6">
              <a:lumMod val="75000"/>
            </a:schemeClr>
          </a:solidFill>
        </p:spPr>
        <p:txBody>
          <a:bodyPr>
            <a:normAutofit/>
          </a:bodyPr>
          <a:lstStyle/>
          <a:p>
            <a:pPr algn="ctr"/>
            <a:r>
              <a:rPr lang="en-US" altLang="en-US" sz="4400" dirty="0" smtClean="0"/>
              <a:t>2 Minute Timer</a:t>
            </a:r>
            <a:endParaRPr lang="en-US" altLang="en-US" sz="4400" dirty="0"/>
          </a:p>
        </p:txBody>
      </p:sp>
      <p:sp>
        <p:nvSpPr>
          <p:cNvPr id="25" name="Isosceles Triangle 24"/>
          <p:cNvSpPr/>
          <p:nvPr/>
        </p:nvSpPr>
        <p:spPr>
          <a:xfrm flipV="1">
            <a:off x="3455876" y="2083761"/>
            <a:ext cx="2232248" cy="1548172"/>
          </a:xfrm>
          <a:prstGeom prst="triangle">
            <a:avLst>
              <a:gd name="adj" fmla="val 50000"/>
            </a:avLst>
          </a:prstGeom>
          <a:blipFill>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Pentagon 25"/>
          <p:cNvSpPr/>
          <p:nvPr/>
        </p:nvSpPr>
        <p:spPr>
          <a:xfrm rot="16200000">
            <a:off x="3779912" y="4353469"/>
            <a:ext cx="1584176" cy="108012"/>
          </a:xfrm>
          <a:prstGeom prst="homePlat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lowchart: Collate 26"/>
          <p:cNvSpPr/>
          <p:nvPr/>
        </p:nvSpPr>
        <p:spPr>
          <a:xfrm>
            <a:off x="3401870" y="2047757"/>
            <a:ext cx="2340260" cy="3204356"/>
          </a:xfrm>
          <a:prstGeom prst="flowChartCollate">
            <a:avLst/>
          </a:prstGeom>
          <a:noFill/>
          <a:ln w="5715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solidFill>
                <a:schemeClr val="tx1"/>
              </a:solidFill>
            </a:endParaRPr>
          </a:p>
        </p:txBody>
      </p:sp>
      <p:sp>
        <p:nvSpPr>
          <p:cNvPr id="30" name="Title 1"/>
          <p:cNvSpPr txBox="1">
            <a:spLocks/>
          </p:cNvSpPr>
          <p:nvPr/>
        </p:nvSpPr>
        <p:spPr>
          <a:xfrm>
            <a:off x="1896176" y="195214"/>
            <a:ext cx="5741469" cy="1143000"/>
          </a:xfrm>
          <a:prstGeom prst="rect">
            <a:avLst/>
          </a:prstGeom>
          <a:solidFill>
            <a:schemeClr val="accent6">
              <a:lumMod val="75000"/>
            </a:schemeClr>
          </a:solidFill>
        </p:spPr>
        <p:txBody>
          <a:bodyPr vert="horz" lIns="91440" tIns="45720" rIns="91440" bIns="45720" rtlCol="0" anchor="ctr">
            <a:normAutofit/>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altLang="en-US" sz="4400" dirty="0" smtClean="0">
                <a:solidFill>
                  <a:schemeClr val="bg1"/>
                </a:solidFill>
              </a:rPr>
              <a:t>Time’s Up!</a:t>
            </a:r>
            <a:endParaRPr lang="en-US" altLang="en-US" sz="4400" dirty="0">
              <a:solidFill>
                <a:schemeClr val="bg1"/>
              </a:solidFill>
            </a:endParaRPr>
          </a:p>
        </p:txBody>
      </p:sp>
      <p:sp>
        <p:nvSpPr>
          <p:cNvPr id="24" name="Isosceles Triangle 23"/>
          <p:cNvSpPr/>
          <p:nvPr/>
        </p:nvSpPr>
        <p:spPr>
          <a:xfrm>
            <a:off x="3455876" y="3667937"/>
            <a:ext cx="2232248" cy="1548172"/>
          </a:xfrm>
          <a:prstGeom prst="triangle">
            <a:avLst>
              <a:gd name="adj" fmla="val 50000"/>
            </a:avLst>
          </a:prstGeom>
          <a:blipFill>
            <a:blip r:embed="rId5"/>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Title 1"/>
          <p:cNvSpPr txBox="1">
            <a:spLocks/>
          </p:cNvSpPr>
          <p:nvPr/>
        </p:nvSpPr>
        <p:spPr>
          <a:xfrm>
            <a:off x="1040237" y="5248622"/>
            <a:ext cx="7063526" cy="1143000"/>
          </a:xfrm>
          <a:prstGeom prst="rect">
            <a:avLst/>
          </a:prstGeom>
          <a:noFill/>
        </p:spPr>
        <p:txBody>
          <a:bodyPr vert="horz" lIns="91440" tIns="45720" rIns="91440" bIns="45720" rtlCol="0" anchor="ctr">
            <a:normAutofit fontScale="92500"/>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altLang="en-US" sz="4400" dirty="0" smtClean="0">
                <a:solidFill>
                  <a:schemeClr val="bg1"/>
                </a:solidFill>
              </a:rPr>
              <a:t>Click Anywhere to Start Timer</a:t>
            </a:r>
            <a:endParaRPr lang="en-US" altLang="en-US" sz="4400" dirty="0">
              <a:solidFill>
                <a:schemeClr val="bg1"/>
              </a:solidFill>
            </a:endParaRPr>
          </a:p>
        </p:txBody>
      </p:sp>
      <p:sp>
        <p:nvSpPr>
          <p:cNvPr id="38" name="Title 1">
            <a:hlinkClick r:id="rId6" action="ppaction://hlinksldjump"/>
          </p:cNvPr>
          <p:cNvSpPr txBox="1">
            <a:spLocks/>
          </p:cNvSpPr>
          <p:nvPr/>
        </p:nvSpPr>
        <p:spPr>
          <a:xfrm>
            <a:off x="7715251" y="3096437"/>
            <a:ext cx="1108710" cy="1143000"/>
          </a:xfrm>
          <a:prstGeom prst="rect">
            <a:avLst/>
          </a:prstGeom>
          <a:solidFill>
            <a:schemeClr val="accent5"/>
          </a:solidFill>
          <a:ln w="38100">
            <a:solidFill>
              <a:schemeClr val="bg1"/>
            </a:solidFill>
          </a:ln>
        </p:spPr>
        <p:txBody>
          <a:bodyPr vert="horz" lIns="91440" tIns="45720" rIns="91440" bIns="45720" rtlCol="0" anchor="ctr">
            <a:normAutofit fontScale="40000" lnSpcReduction="20000"/>
          </a:bodyPr>
          <a:lstStyle>
            <a:lvl1pPr algn="l" defTabSz="457200" rtl="0" eaLnBrk="1" latinLnBrk="0" hangingPunct="1">
              <a:spcBef>
                <a:spcPct val="0"/>
              </a:spcBef>
              <a:buNone/>
              <a:defRPr sz="4000" b="1" kern="1200">
                <a:solidFill>
                  <a:srgbClr val="000000"/>
                </a:solidFill>
                <a:latin typeface="+mj-lt"/>
                <a:ea typeface="+mj-ea"/>
                <a:cs typeface="+mj-cs"/>
              </a:defRPr>
            </a:lvl1pPr>
          </a:lstStyle>
          <a:p>
            <a:pPr algn="ctr"/>
            <a:r>
              <a:rPr lang="en-US" altLang="en-US" sz="6000" dirty="0" smtClean="0"/>
              <a:t>Click</a:t>
            </a:r>
            <a:r>
              <a:rPr lang="en-US" altLang="en-US" sz="4400" dirty="0" smtClean="0"/>
              <a:t> Here to Restart Timer</a:t>
            </a:r>
            <a:endParaRPr lang="en-US" altLang="en-US" sz="4400" dirty="0"/>
          </a:p>
        </p:txBody>
      </p:sp>
    </p:spTree>
    <p:extLst>
      <p:ext uri="{BB962C8B-B14F-4D97-AF65-F5344CB8AC3E}">
        <p14:creationId xmlns:p14="http://schemas.microsoft.com/office/powerpoint/2010/main" val="40075767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7"/>
                                        </p:tgtEl>
                                      </p:cBhvr>
                                    </p:animEffect>
                                    <p:set>
                                      <p:cBhvr>
                                        <p:cTn id="7" dur="1" fill="hold">
                                          <p:stCondLst>
                                            <p:cond delay="499"/>
                                          </p:stCondLst>
                                        </p:cTn>
                                        <p:tgtEl>
                                          <p:spTgt spid="37"/>
                                        </p:tgtEl>
                                        <p:attrNameLst>
                                          <p:attrName>style.visibility</p:attrName>
                                        </p:attrNameLst>
                                      </p:cBhvr>
                                      <p:to>
                                        <p:strVal val="hidden"/>
                                      </p:to>
                                    </p:set>
                                  </p:childTnLst>
                                </p:cTn>
                              </p:par>
                              <p:par>
                                <p:cTn id="8" presetID="8" presetClass="emph" presetSubtype="0" fill="hold" nodeType="withEffect">
                                  <p:stCondLst>
                                    <p:cond delay="0"/>
                                  </p:stCondLst>
                                  <p:childTnLst>
                                    <p:animRot by="10800000">
                                      <p:cBhvr>
                                        <p:cTn id="9" dur="1000" fill="hold"/>
                                        <p:tgtEl>
                                          <p:spTgt spid="35"/>
                                        </p:tgtEl>
                                        <p:attrNameLst>
                                          <p:attrName>r</p:attrName>
                                        </p:attrNameLst>
                                      </p:cBhvr>
                                    </p:animRot>
                                  </p:childTnLst>
                                </p:cTn>
                              </p:par>
                            </p:childTnLst>
                          </p:cTn>
                        </p:par>
                        <p:par>
                          <p:cTn id="10" fill="hold">
                            <p:stCondLst>
                              <p:cond delay="1000"/>
                            </p:stCondLst>
                            <p:childTnLst>
                              <p:par>
                                <p:cTn id="11" presetID="10" presetClass="entr" presetSubtype="0" fill="hold" grpId="1"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1000"/>
                                        <p:tgtEl>
                                          <p:spTgt spid="25"/>
                                        </p:tgtEl>
                                      </p:cBhvr>
                                    </p:animEffect>
                                  </p:childTnLst>
                                </p:cTn>
                              </p:par>
                              <p:par>
                                <p:cTn id="14" presetID="10" presetClass="exit" presetSubtype="0" fill="hold" nodeType="withEffect">
                                  <p:stCondLst>
                                    <p:cond delay="500"/>
                                  </p:stCondLst>
                                  <p:childTnLst>
                                    <p:animEffect transition="out" filter="fade">
                                      <p:cBhvr>
                                        <p:cTn id="15" dur="1500"/>
                                        <p:tgtEl>
                                          <p:spTgt spid="35"/>
                                        </p:tgtEl>
                                      </p:cBhvr>
                                    </p:animEffect>
                                    <p:set>
                                      <p:cBhvr>
                                        <p:cTn id="16" dur="1" fill="hold">
                                          <p:stCondLst>
                                            <p:cond delay="1499"/>
                                          </p:stCondLst>
                                        </p:cTn>
                                        <p:tgtEl>
                                          <p:spTgt spid="35"/>
                                        </p:tgtEl>
                                        <p:attrNameLst>
                                          <p:attrName>style.visibility</p:attrName>
                                        </p:attrNameLst>
                                      </p:cBhvr>
                                      <p:to>
                                        <p:strVal val="hidden"/>
                                      </p:to>
                                    </p:set>
                                  </p:childTnLst>
                                </p:cTn>
                              </p:par>
                              <p:par>
                                <p:cTn id="17" presetID="10" presetClass="entr" presetSubtype="0" fill="hold" grpId="0" nodeType="withEffect">
                                  <p:stCondLst>
                                    <p:cond delay="75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par>
                                <p:cTn id="20" presetID="22" presetClass="exit" presetSubtype="1" fill="hold" grpId="0" nodeType="withEffect">
                                  <p:stCondLst>
                                    <p:cond delay="750"/>
                                  </p:stCondLst>
                                  <p:childTnLst>
                                    <p:animEffect transition="out" filter="wipe(up)">
                                      <p:cBhvr>
                                        <p:cTn id="21" dur="180000"/>
                                        <p:tgtEl>
                                          <p:spTgt spid="25"/>
                                        </p:tgtEl>
                                      </p:cBhvr>
                                    </p:animEffect>
                                    <p:set>
                                      <p:cBhvr>
                                        <p:cTn id="22" dur="1" fill="hold">
                                          <p:stCondLst>
                                            <p:cond delay="179999"/>
                                          </p:stCondLst>
                                        </p:cTn>
                                        <p:tgtEl>
                                          <p:spTgt spid="25"/>
                                        </p:tgtEl>
                                        <p:attrNameLst>
                                          <p:attrName>style.visibility</p:attrName>
                                        </p:attrNameLst>
                                      </p:cBhvr>
                                      <p:to>
                                        <p:strVal val="hidden"/>
                                      </p:to>
                                    </p:set>
                                  </p:childTnLst>
                                </p:cTn>
                              </p:par>
                              <p:par>
                                <p:cTn id="23" presetID="22" presetClass="entr" presetSubtype="4" fill="hold" grpId="0" nodeType="withEffect">
                                  <p:stCondLst>
                                    <p:cond delay="75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120000"/>
                                        <p:tgtEl>
                                          <p:spTgt spid="24"/>
                                        </p:tgtEl>
                                      </p:cBhvr>
                                    </p:animEffect>
                                  </p:childTnLst>
                                </p:cTn>
                              </p:par>
                              <p:par>
                                <p:cTn id="26" presetID="9" presetClass="entr" presetSubtype="0" fill="hold" grpId="0" nodeType="withEffect">
                                  <p:stCondLst>
                                    <p:cond delay="750"/>
                                  </p:stCondLst>
                                  <p:childTnLst>
                                    <p:set>
                                      <p:cBhvr>
                                        <p:cTn id="27" dur="1" fill="hold">
                                          <p:stCondLst>
                                            <p:cond delay="0"/>
                                          </p:stCondLst>
                                        </p:cTn>
                                        <p:tgtEl>
                                          <p:spTgt spid="26"/>
                                        </p:tgtEl>
                                        <p:attrNameLst>
                                          <p:attrName>style.visibility</p:attrName>
                                        </p:attrNameLst>
                                      </p:cBhvr>
                                      <p:to>
                                        <p:strVal val="visible"/>
                                      </p:to>
                                    </p:set>
                                    <p:animEffect transition="in" filter="dissolve">
                                      <p:cBhvr>
                                        <p:cTn id="28" dur="10000"/>
                                        <p:tgtEl>
                                          <p:spTgt spid="26"/>
                                        </p:tgtEl>
                                      </p:cBhvr>
                                    </p:animEffect>
                                  </p:childTnLst>
                                </p:cTn>
                              </p:par>
                            </p:childTnLst>
                          </p:cTn>
                        </p:par>
                        <p:par>
                          <p:cTn id="29" fill="hold">
                            <p:stCondLst>
                              <p:cond delay="181750"/>
                            </p:stCondLst>
                            <p:childTnLst>
                              <p:par>
                                <p:cTn id="30" presetID="10" presetClass="exit" presetSubtype="0" fill="hold" grpId="0" nodeType="afterEffect">
                                  <p:stCondLst>
                                    <p:cond delay="0"/>
                                  </p:stCondLst>
                                  <p:childTnLst>
                                    <p:animEffect transition="out" filter="fade">
                                      <p:cBhvr>
                                        <p:cTn id="31" dur="250"/>
                                        <p:tgtEl>
                                          <p:spTgt spid="26626"/>
                                        </p:tgtEl>
                                      </p:cBhvr>
                                    </p:animEffect>
                                    <p:set>
                                      <p:cBhvr>
                                        <p:cTn id="32" dur="1" fill="hold">
                                          <p:stCondLst>
                                            <p:cond delay="249"/>
                                          </p:stCondLst>
                                        </p:cTn>
                                        <p:tgtEl>
                                          <p:spTgt spid="26626"/>
                                        </p:tgtEl>
                                        <p:attrNameLst>
                                          <p:attrName>style.visibility</p:attrName>
                                        </p:attrNameLst>
                                      </p:cBhvr>
                                      <p:to>
                                        <p:strVal val="hidden"/>
                                      </p:to>
                                    </p:set>
                                  </p:childTnLst>
                                </p:cTn>
                              </p:par>
                              <p:par>
                                <p:cTn id="33" presetID="45" presetClass="entr" presetSubtype="0" repeatCount="3000" fill="hold" grpId="0"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250"/>
                                        <p:tgtEl>
                                          <p:spTgt spid="30"/>
                                        </p:tgtEl>
                                      </p:cBhvr>
                                    </p:animEffect>
                                    <p:anim calcmode="lin" valueType="num">
                                      <p:cBhvr>
                                        <p:cTn id="36" dur="250" fill="hold"/>
                                        <p:tgtEl>
                                          <p:spTgt spid="30"/>
                                        </p:tgtEl>
                                        <p:attrNameLst>
                                          <p:attrName>ppt_w</p:attrName>
                                        </p:attrNameLst>
                                      </p:cBhvr>
                                      <p:tavLst>
                                        <p:tav tm="0" fmla="#ppt_w*sin(2.5*pi*$)">
                                          <p:val>
                                            <p:fltVal val="0"/>
                                          </p:val>
                                        </p:tav>
                                        <p:tav tm="100000">
                                          <p:val>
                                            <p:fltVal val="1"/>
                                          </p:val>
                                        </p:tav>
                                      </p:tavLst>
                                    </p:anim>
                                    <p:anim calcmode="lin" valueType="num">
                                      <p:cBhvr>
                                        <p:cTn id="37" dur="250" fill="hold"/>
                                        <p:tgtEl>
                                          <p:spTgt spid="30"/>
                                        </p:tgtEl>
                                        <p:attrNameLst>
                                          <p:attrName>ppt_h</p:attrName>
                                        </p:attrNameLst>
                                      </p:cBhvr>
                                      <p:tavLst>
                                        <p:tav tm="0">
                                          <p:val>
                                            <p:strVal val="#ppt_h"/>
                                          </p:val>
                                        </p:tav>
                                        <p:tav tm="100000">
                                          <p:val>
                                            <p:strVal val="#ppt_h"/>
                                          </p:val>
                                        </p:tav>
                                      </p:tavLst>
                                    </p:anim>
                                  </p:childTnLst>
                                </p:cTn>
                              </p:par>
                            </p:childTnLst>
                          </p:cTn>
                        </p:par>
                        <p:par>
                          <p:cTn id="38" fill="hold">
                            <p:stCondLst>
                              <p:cond delay="182500"/>
                            </p:stCondLst>
                            <p:childTnLst>
                              <p:par>
                                <p:cTn id="39" presetID="27" presetClass="emph" presetSubtype="0" fill="remove" grpId="0" nodeType="afterEffect">
                                  <p:stCondLst>
                                    <p:cond delay="0"/>
                                  </p:stCondLst>
                                  <p:childTnLst>
                                    <p:animClr clrSpc="rgb" dir="cw">
                                      <p:cBhvr override="childStyle">
                                        <p:cTn id="40" dur="250" autoRev="1" fill="remove"/>
                                        <p:tgtEl>
                                          <p:spTgt spid="38"/>
                                        </p:tgtEl>
                                        <p:attrNameLst>
                                          <p:attrName>style.color</p:attrName>
                                        </p:attrNameLst>
                                      </p:cBhvr>
                                      <p:to>
                                        <a:schemeClr val="bg1"/>
                                      </p:to>
                                    </p:animClr>
                                    <p:animClr clrSpc="rgb" dir="cw">
                                      <p:cBhvr>
                                        <p:cTn id="41" dur="250" autoRev="1" fill="remove"/>
                                        <p:tgtEl>
                                          <p:spTgt spid="38"/>
                                        </p:tgtEl>
                                        <p:attrNameLst>
                                          <p:attrName>fillcolor</p:attrName>
                                        </p:attrNameLst>
                                      </p:cBhvr>
                                      <p:to>
                                        <a:schemeClr val="bg1"/>
                                      </p:to>
                                    </p:animClr>
                                    <p:set>
                                      <p:cBhvr>
                                        <p:cTn id="42" dur="250" autoRev="1" fill="remove"/>
                                        <p:tgtEl>
                                          <p:spTgt spid="38"/>
                                        </p:tgtEl>
                                        <p:attrNameLst>
                                          <p:attrName>fill.type</p:attrName>
                                        </p:attrNameLst>
                                      </p:cBhvr>
                                      <p:to>
                                        <p:strVal val="solid"/>
                                      </p:to>
                                    </p:set>
                                    <p:set>
                                      <p:cBhvr>
                                        <p:cTn id="43" dur="250" autoRev="1" fill="remove"/>
                                        <p:tgtEl>
                                          <p:spTgt spid="3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animBg="1"/>
      <p:bldP spid="25" grpId="0" animBg="1"/>
      <p:bldP spid="25" grpId="1" animBg="1"/>
      <p:bldP spid="26" grpId="0" animBg="1"/>
      <p:bldP spid="27" grpId="0" animBg="1"/>
      <p:bldP spid="30" grpId="0" animBg="1"/>
      <p:bldP spid="24" grpId="0" animBg="1"/>
      <p:bldP spid="37" grpId="0"/>
      <p:bldP spid="3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rgbClr val="D7E9EB"/>
            </a:gs>
            <a:gs pos="49000">
              <a:srgbClr val="FFFFFF"/>
            </a:gs>
            <a:gs pos="78000">
              <a:srgbClr val="044666"/>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42524" b="8171"/>
          <a:stretch/>
        </p:blipFill>
        <p:spPr>
          <a:xfrm>
            <a:off x="0" y="3234437"/>
            <a:ext cx="9144000" cy="2532888"/>
          </a:xfrm>
          <a:prstGeom prst="rect">
            <a:avLst/>
          </a:prstGeom>
        </p:spPr>
      </p:pic>
      <p:sp>
        <p:nvSpPr>
          <p:cNvPr id="8" name="Title 1"/>
          <p:cNvSpPr>
            <a:spLocks noGrp="1"/>
          </p:cNvSpPr>
          <p:nvPr>
            <p:ph type="title"/>
          </p:nvPr>
        </p:nvSpPr>
        <p:spPr>
          <a:xfrm>
            <a:off x="457199" y="862485"/>
            <a:ext cx="8229600" cy="1143000"/>
          </a:xfrm>
        </p:spPr>
        <p:txBody>
          <a:bodyPr>
            <a:noAutofit/>
          </a:bodyPr>
          <a:lstStyle/>
          <a:p>
            <a:pPr algn="ctr"/>
            <a:r>
              <a:rPr lang="en-US" sz="3200" dirty="0" smtClean="0">
                <a:solidFill>
                  <a:schemeClr val="bg1">
                    <a:lumMod val="50000"/>
                  </a:schemeClr>
                </a:solidFill>
                <a:latin typeface="Bahnschrift Light" panose="020B0502040204020203" pitchFamily="34" charset="0"/>
              </a:rPr>
              <a:t>You Play a Large Role in Your School Village</a:t>
            </a:r>
            <a:endParaRPr lang="en-US" sz="3200" dirty="0">
              <a:solidFill>
                <a:schemeClr val="bg1">
                  <a:lumMod val="50000"/>
                </a:schemeClr>
              </a:solidFill>
              <a:latin typeface="Bahnschrift Light" panose="020B0502040204020203" pitchFamily="34" charset="0"/>
            </a:endParaRPr>
          </a:p>
        </p:txBody>
      </p:sp>
      <p:sp>
        <p:nvSpPr>
          <p:cNvPr id="9" name="Rectangle 8"/>
          <p:cNvSpPr/>
          <p:nvPr/>
        </p:nvSpPr>
        <p:spPr>
          <a:xfrm>
            <a:off x="1529888" y="1983437"/>
            <a:ext cx="6084221" cy="3021340"/>
          </a:xfrm>
          <a:prstGeom prst="rect">
            <a:avLst/>
          </a:prstGeom>
          <a:solidFill>
            <a:schemeClr val="bg1">
              <a:lumMod val="50000"/>
              <a:alpha val="89804"/>
            </a:schemeClr>
          </a:solidFill>
        </p:spPr>
        <p:txBody>
          <a:bodyPr wrap="square">
            <a:spAutoFit/>
          </a:bodyPr>
          <a:lstStyle/>
          <a:p>
            <a:pPr algn="ctr">
              <a:spcAft>
                <a:spcPts val="1000"/>
              </a:spcAft>
            </a:pPr>
            <a:r>
              <a:rPr lang="en-US" sz="2600" dirty="0" smtClean="0">
                <a:solidFill>
                  <a:schemeClr val="bg1"/>
                </a:solidFill>
                <a:latin typeface="Merriweather"/>
              </a:rPr>
              <a:t>As engaging partners in the village, we must continue to be committed to active communication and school involvement beyond the walls of our cafeterias.</a:t>
            </a:r>
          </a:p>
          <a:p>
            <a:pPr algn="ctr">
              <a:spcAft>
                <a:spcPts val="1000"/>
              </a:spcAft>
            </a:pPr>
            <a:r>
              <a:rPr lang="en-US" sz="2600" dirty="0" smtClean="0">
                <a:solidFill>
                  <a:schemeClr val="bg1"/>
                </a:solidFill>
                <a:latin typeface="Merriweather"/>
              </a:rPr>
              <a:t>No one can do it alone, it takes a village, let’s do our part to prepare students to achieve excellence.   </a:t>
            </a:r>
            <a:endParaRPr lang="en-US" sz="2600" dirty="0">
              <a:solidFill>
                <a:schemeClr val="bg1"/>
              </a:solidFill>
              <a:latin typeface="Merriweather"/>
            </a:endParaRPr>
          </a:p>
        </p:txBody>
      </p:sp>
      <p:sp>
        <p:nvSpPr>
          <p:cNvPr id="5" name="Rectangle 4"/>
          <p:cNvSpPr/>
          <p:nvPr/>
        </p:nvSpPr>
        <p:spPr>
          <a:xfrm>
            <a:off x="478648" y="713294"/>
            <a:ext cx="8186704" cy="4957664"/>
          </a:xfrm>
          <a:prstGeom prst="rect">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6855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000"/>
                            </p:stCondLst>
                            <p:childTnLst>
                              <p:par>
                                <p:cTn id="14" presetID="16" presetClass="entr" presetSubtype="2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3002216" y="1059536"/>
            <a:ext cx="3054005" cy="3098174"/>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a:blip r:embed="rId3"/>
          <a:stretch>
            <a:fillRect/>
          </a:stretch>
        </p:blipFill>
        <p:spPr>
          <a:xfrm>
            <a:off x="1370472" y="207465"/>
            <a:ext cx="1582049" cy="1920240"/>
          </a:xfrm>
          <a:prstGeom prst="rect">
            <a:avLst/>
          </a:prstGeom>
        </p:spPr>
      </p:pic>
      <p:pic>
        <p:nvPicPr>
          <p:cNvPr id="65" name="Picture 64"/>
          <p:cNvPicPr>
            <a:picLocks noChangeAspect="1"/>
          </p:cNvPicPr>
          <p:nvPr/>
        </p:nvPicPr>
        <p:blipFill>
          <a:blip r:embed="rId4"/>
          <a:stretch>
            <a:fillRect/>
          </a:stretch>
        </p:blipFill>
        <p:spPr>
          <a:xfrm>
            <a:off x="7485536" y="2424003"/>
            <a:ext cx="1201478" cy="1828800"/>
          </a:xfrm>
          <a:prstGeom prst="rect">
            <a:avLst/>
          </a:prstGeom>
        </p:spPr>
      </p:pic>
      <p:pic>
        <p:nvPicPr>
          <p:cNvPr id="67" name="Picture 66"/>
          <p:cNvPicPr>
            <a:picLocks noChangeAspect="1"/>
          </p:cNvPicPr>
          <p:nvPr/>
        </p:nvPicPr>
        <p:blipFill>
          <a:blip r:embed="rId5"/>
          <a:stretch>
            <a:fillRect/>
          </a:stretch>
        </p:blipFill>
        <p:spPr>
          <a:xfrm>
            <a:off x="1793428" y="4252803"/>
            <a:ext cx="1310802" cy="2011680"/>
          </a:xfrm>
          <a:prstGeom prst="rect">
            <a:avLst/>
          </a:prstGeom>
        </p:spPr>
      </p:pic>
      <p:pic>
        <p:nvPicPr>
          <p:cNvPr id="68" name="Picture 67"/>
          <p:cNvPicPr>
            <a:picLocks noChangeAspect="1"/>
          </p:cNvPicPr>
          <p:nvPr/>
        </p:nvPicPr>
        <p:blipFill>
          <a:blip r:embed="rId6"/>
          <a:stretch>
            <a:fillRect/>
          </a:stretch>
        </p:blipFill>
        <p:spPr>
          <a:xfrm>
            <a:off x="6074308" y="4344243"/>
            <a:ext cx="1627163" cy="1828800"/>
          </a:xfrm>
          <a:prstGeom prst="rect">
            <a:avLst/>
          </a:prstGeom>
        </p:spPr>
      </p:pic>
      <p:pic>
        <p:nvPicPr>
          <p:cNvPr id="69" name="Picture 68"/>
          <p:cNvPicPr>
            <a:picLocks noChangeAspect="1"/>
          </p:cNvPicPr>
          <p:nvPr/>
        </p:nvPicPr>
        <p:blipFill>
          <a:blip r:embed="rId7"/>
          <a:stretch>
            <a:fillRect/>
          </a:stretch>
        </p:blipFill>
        <p:spPr>
          <a:xfrm>
            <a:off x="478971" y="2424003"/>
            <a:ext cx="1422829" cy="1920240"/>
          </a:xfrm>
          <a:prstGeom prst="rect">
            <a:avLst/>
          </a:prstGeom>
        </p:spPr>
      </p:pic>
      <p:pic>
        <p:nvPicPr>
          <p:cNvPr id="120" name="Picture 119"/>
          <p:cNvPicPr>
            <a:picLocks noChangeAspect="1"/>
          </p:cNvPicPr>
          <p:nvPr/>
        </p:nvPicPr>
        <p:blipFill>
          <a:blip r:embed="rId8"/>
          <a:stretch>
            <a:fillRect/>
          </a:stretch>
        </p:blipFill>
        <p:spPr>
          <a:xfrm>
            <a:off x="3818887" y="4496994"/>
            <a:ext cx="1540764" cy="1828800"/>
          </a:xfrm>
          <a:prstGeom prst="rect">
            <a:avLst/>
          </a:prstGeom>
        </p:spPr>
      </p:pic>
      <p:cxnSp>
        <p:nvCxnSpPr>
          <p:cNvPr id="38" name="Straight Connector 37"/>
          <p:cNvCxnSpPr>
            <a:stCxn id="5" idx="1"/>
            <a:endCxn id="60" idx="3"/>
          </p:cNvCxnSpPr>
          <p:nvPr/>
        </p:nvCxnSpPr>
        <p:spPr>
          <a:xfrm flipH="1" flipV="1">
            <a:off x="2952521" y="1167585"/>
            <a:ext cx="496944" cy="345668"/>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a:stCxn id="5" idx="5"/>
            <a:endCxn id="68" idx="1"/>
          </p:cNvCxnSpPr>
          <p:nvPr/>
        </p:nvCxnSpPr>
        <p:spPr>
          <a:xfrm>
            <a:off x="5608972" y="3703993"/>
            <a:ext cx="465336" cy="155465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42" name="Straight Connector 41"/>
          <p:cNvCxnSpPr>
            <a:stCxn id="5" idx="7"/>
            <a:endCxn id="121" idx="1"/>
          </p:cNvCxnSpPr>
          <p:nvPr/>
        </p:nvCxnSpPr>
        <p:spPr>
          <a:xfrm flipV="1">
            <a:off x="5608972" y="1121865"/>
            <a:ext cx="580714" cy="391388"/>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5" idx="2"/>
            <a:endCxn id="69" idx="3"/>
          </p:cNvCxnSpPr>
          <p:nvPr/>
        </p:nvCxnSpPr>
        <p:spPr>
          <a:xfrm flipH="1">
            <a:off x="1901800" y="2608623"/>
            <a:ext cx="1100416" cy="77550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a:stCxn id="5" idx="4"/>
            <a:endCxn id="120" idx="0"/>
          </p:cNvCxnSpPr>
          <p:nvPr/>
        </p:nvCxnSpPr>
        <p:spPr>
          <a:xfrm>
            <a:off x="4529219" y="4157710"/>
            <a:ext cx="60050" cy="339284"/>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a:stCxn id="5" idx="3"/>
            <a:endCxn id="67" idx="3"/>
          </p:cNvCxnSpPr>
          <p:nvPr/>
        </p:nvCxnSpPr>
        <p:spPr>
          <a:xfrm flipH="1">
            <a:off x="3104230" y="3703993"/>
            <a:ext cx="345235" cy="155465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stCxn id="5" idx="6"/>
            <a:endCxn id="65" idx="1"/>
          </p:cNvCxnSpPr>
          <p:nvPr/>
        </p:nvCxnSpPr>
        <p:spPr>
          <a:xfrm>
            <a:off x="6056221" y="2608623"/>
            <a:ext cx="1429315" cy="72978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60" idx="1"/>
            <a:endCxn id="69" idx="0"/>
          </p:cNvCxnSpPr>
          <p:nvPr/>
        </p:nvCxnSpPr>
        <p:spPr>
          <a:xfrm flipH="1">
            <a:off x="1190386" y="1167585"/>
            <a:ext cx="180086" cy="1256418"/>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a:stCxn id="69" idx="2"/>
            <a:endCxn id="67" idx="1"/>
          </p:cNvCxnSpPr>
          <p:nvPr/>
        </p:nvCxnSpPr>
        <p:spPr>
          <a:xfrm>
            <a:off x="1190386" y="4344243"/>
            <a:ext cx="603042" cy="91440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a:stCxn id="67" idx="3"/>
            <a:endCxn id="120" idx="1"/>
          </p:cNvCxnSpPr>
          <p:nvPr/>
        </p:nvCxnSpPr>
        <p:spPr>
          <a:xfrm>
            <a:off x="3104230" y="5258643"/>
            <a:ext cx="714657" cy="152751"/>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120" idx="3"/>
            <a:endCxn id="68" idx="1"/>
          </p:cNvCxnSpPr>
          <p:nvPr/>
        </p:nvCxnSpPr>
        <p:spPr>
          <a:xfrm flipV="1">
            <a:off x="5359651" y="5258643"/>
            <a:ext cx="714657" cy="152751"/>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68" idx="3"/>
            <a:endCxn id="65" idx="2"/>
          </p:cNvCxnSpPr>
          <p:nvPr/>
        </p:nvCxnSpPr>
        <p:spPr>
          <a:xfrm flipV="1">
            <a:off x="7701471" y="4252803"/>
            <a:ext cx="384804" cy="100584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a:stCxn id="65" idx="0"/>
            <a:endCxn id="121" idx="3"/>
          </p:cNvCxnSpPr>
          <p:nvPr/>
        </p:nvCxnSpPr>
        <p:spPr>
          <a:xfrm flipH="1" flipV="1">
            <a:off x="7252769" y="1121865"/>
            <a:ext cx="833506" cy="1302138"/>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a:stCxn id="121" idx="2"/>
            <a:endCxn id="68" idx="0"/>
          </p:cNvCxnSpPr>
          <p:nvPr/>
        </p:nvCxnSpPr>
        <p:spPr>
          <a:xfrm>
            <a:off x="6721228" y="2127705"/>
            <a:ext cx="166662" cy="2216538"/>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a:stCxn id="60" idx="2"/>
            <a:endCxn id="67" idx="0"/>
          </p:cNvCxnSpPr>
          <p:nvPr/>
        </p:nvCxnSpPr>
        <p:spPr>
          <a:xfrm>
            <a:off x="2161497" y="2127705"/>
            <a:ext cx="287332" cy="2125098"/>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sp>
        <p:nvSpPr>
          <p:cNvPr id="81" name="Oval 80"/>
          <p:cNvSpPr/>
          <p:nvPr/>
        </p:nvSpPr>
        <p:spPr>
          <a:xfrm>
            <a:off x="3072099" y="1135736"/>
            <a:ext cx="2901605" cy="2945774"/>
          </a:xfrm>
          <a:prstGeom prst="ellipse">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0" name="Straight Connector 79"/>
          <p:cNvCxnSpPr>
            <a:stCxn id="65" idx="1"/>
            <a:endCxn id="120" idx="0"/>
          </p:cNvCxnSpPr>
          <p:nvPr/>
        </p:nvCxnSpPr>
        <p:spPr>
          <a:xfrm flipH="1">
            <a:off x="4589269" y="3338403"/>
            <a:ext cx="2896267" cy="1158591"/>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a:stCxn id="69" idx="3"/>
            <a:endCxn id="120" idx="0"/>
          </p:cNvCxnSpPr>
          <p:nvPr/>
        </p:nvCxnSpPr>
        <p:spPr>
          <a:xfrm>
            <a:off x="1901800" y="3384123"/>
            <a:ext cx="2687469" cy="1112871"/>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sp>
        <p:nvSpPr>
          <p:cNvPr id="84" name="TextBox 83"/>
          <p:cNvSpPr txBox="1"/>
          <p:nvPr/>
        </p:nvSpPr>
        <p:spPr>
          <a:xfrm>
            <a:off x="979102" y="242354"/>
            <a:ext cx="7010400" cy="646331"/>
          </a:xfrm>
          <a:prstGeom prst="rect">
            <a:avLst/>
          </a:prstGeom>
          <a:noFill/>
        </p:spPr>
        <p:txBody>
          <a:bodyPr wrap="square" rtlCol="0">
            <a:spAutoFit/>
          </a:bodyPr>
          <a:lstStyle/>
          <a:p>
            <a:pPr algn="ctr"/>
            <a:r>
              <a:rPr lang="en-US" sz="3600" b="1" dirty="0" smtClean="0"/>
              <a:t>The Village</a:t>
            </a:r>
            <a:endParaRPr lang="en-US" sz="3600" b="1" dirty="0"/>
          </a:p>
        </p:txBody>
      </p:sp>
      <p:sp>
        <p:nvSpPr>
          <p:cNvPr id="36" name="TextBox 35"/>
          <p:cNvSpPr txBox="1"/>
          <p:nvPr/>
        </p:nvSpPr>
        <p:spPr>
          <a:xfrm>
            <a:off x="3261913" y="1614040"/>
            <a:ext cx="2541090" cy="2254463"/>
          </a:xfrm>
          <a:prstGeom prst="rect">
            <a:avLst/>
          </a:prstGeom>
          <a:noFill/>
          <a:ln>
            <a:noFill/>
            <a:prstDash val="sysDash"/>
          </a:ln>
        </p:spPr>
        <p:txBody>
          <a:bodyPr wrap="square" rtlCol="0">
            <a:spAutoFit/>
          </a:bodyPr>
          <a:lstStyle/>
          <a:p>
            <a:pPr algn="ctr">
              <a:lnSpc>
                <a:spcPct val="80000"/>
              </a:lnSpc>
            </a:pPr>
            <a:r>
              <a:rPr lang="en-US" sz="2500" dirty="0" smtClean="0">
                <a:solidFill>
                  <a:schemeClr val="bg1"/>
                </a:solidFill>
              </a:rPr>
              <a:t>The Village is an interconnected network of individuals that come together to support the child as a whole.</a:t>
            </a:r>
            <a:endParaRPr lang="en-US" sz="2500" dirty="0">
              <a:solidFill>
                <a:schemeClr val="bg1"/>
              </a:solidFill>
            </a:endParaRPr>
          </a:p>
        </p:txBody>
      </p:sp>
      <p:pic>
        <p:nvPicPr>
          <p:cNvPr id="121" name="Picture 120"/>
          <p:cNvPicPr>
            <a:picLocks noChangeAspect="1"/>
          </p:cNvPicPr>
          <p:nvPr/>
        </p:nvPicPr>
        <p:blipFill>
          <a:blip r:embed="rId9"/>
          <a:stretch>
            <a:fillRect/>
          </a:stretch>
        </p:blipFill>
        <p:spPr>
          <a:xfrm>
            <a:off x="6189686" y="116025"/>
            <a:ext cx="1063083" cy="2011680"/>
          </a:xfrm>
          <a:prstGeom prst="rect">
            <a:avLst/>
          </a:prstGeom>
        </p:spPr>
      </p:pic>
    </p:spTree>
    <p:extLst>
      <p:ext uri="{BB962C8B-B14F-4D97-AF65-F5344CB8AC3E}">
        <p14:creationId xmlns:p14="http://schemas.microsoft.com/office/powerpoint/2010/main" val="16945622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4" repeatCount="indefinite"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down)">
                                      <p:cBhvr>
                                        <p:cTn id="10" dur="1000"/>
                                        <p:tgtEl>
                                          <p:spTgt spid="38"/>
                                        </p:tgtEl>
                                      </p:cBhvr>
                                    </p:animEffect>
                                  </p:childTnLst>
                                </p:cTn>
                              </p:par>
                              <p:par>
                                <p:cTn id="11" presetID="22" presetClass="entr" presetSubtype="1" repeatCount="indefinite" fill="hold" nodeType="withEffect">
                                  <p:stCondLst>
                                    <p:cond delay="750"/>
                                  </p:stCondLst>
                                  <p:childTnLst>
                                    <p:set>
                                      <p:cBhvr>
                                        <p:cTn id="12" dur="1" fill="hold">
                                          <p:stCondLst>
                                            <p:cond delay="0"/>
                                          </p:stCondLst>
                                        </p:cTn>
                                        <p:tgtEl>
                                          <p:spTgt spid="44"/>
                                        </p:tgtEl>
                                        <p:attrNameLst>
                                          <p:attrName>style.visibility</p:attrName>
                                        </p:attrNameLst>
                                      </p:cBhvr>
                                      <p:to>
                                        <p:strVal val="visible"/>
                                      </p:to>
                                    </p:set>
                                    <p:animEffect transition="in" filter="wipe(up)">
                                      <p:cBhvr>
                                        <p:cTn id="13" dur="1000"/>
                                        <p:tgtEl>
                                          <p:spTgt spid="44"/>
                                        </p:tgtEl>
                                      </p:cBhvr>
                                    </p:animEffect>
                                  </p:childTnLst>
                                </p:cTn>
                              </p:par>
                              <p:par>
                                <p:cTn id="14" presetID="22" presetClass="entr" presetSubtype="1" repeatCount="indefinite" fill="hold" nodeType="withEffect">
                                  <p:stCondLst>
                                    <p:cond delay="500"/>
                                  </p:stCondLst>
                                  <p:childTnLst>
                                    <p:set>
                                      <p:cBhvr>
                                        <p:cTn id="15" dur="1" fill="hold">
                                          <p:stCondLst>
                                            <p:cond delay="0"/>
                                          </p:stCondLst>
                                        </p:cTn>
                                        <p:tgtEl>
                                          <p:spTgt spid="48"/>
                                        </p:tgtEl>
                                        <p:attrNameLst>
                                          <p:attrName>style.visibility</p:attrName>
                                        </p:attrNameLst>
                                      </p:cBhvr>
                                      <p:to>
                                        <p:strVal val="visible"/>
                                      </p:to>
                                    </p:set>
                                    <p:animEffect transition="in" filter="wipe(up)">
                                      <p:cBhvr>
                                        <p:cTn id="16" dur="1000"/>
                                        <p:tgtEl>
                                          <p:spTgt spid="48"/>
                                        </p:tgtEl>
                                      </p:cBhvr>
                                    </p:animEffect>
                                  </p:childTnLst>
                                </p:cTn>
                              </p:par>
                              <p:par>
                                <p:cTn id="17" presetID="22" presetClass="entr" presetSubtype="1" repeatCount="indefinite" fill="hold" nodeType="withEffect">
                                  <p:stCondLst>
                                    <p:cond delay="1500"/>
                                  </p:stCondLst>
                                  <p:childTnLst>
                                    <p:set>
                                      <p:cBhvr>
                                        <p:cTn id="18" dur="1" fill="hold">
                                          <p:stCondLst>
                                            <p:cond delay="0"/>
                                          </p:stCondLst>
                                        </p:cTn>
                                        <p:tgtEl>
                                          <p:spTgt spid="46"/>
                                        </p:tgtEl>
                                        <p:attrNameLst>
                                          <p:attrName>style.visibility</p:attrName>
                                        </p:attrNameLst>
                                      </p:cBhvr>
                                      <p:to>
                                        <p:strVal val="visible"/>
                                      </p:to>
                                    </p:set>
                                    <p:animEffect transition="in" filter="wipe(up)">
                                      <p:cBhvr>
                                        <p:cTn id="19" dur="1000"/>
                                        <p:tgtEl>
                                          <p:spTgt spid="46"/>
                                        </p:tgtEl>
                                      </p:cBhvr>
                                    </p:animEffect>
                                  </p:childTnLst>
                                </p:cTn>
                              </p:par>
                              <p:par>
                                <p:cTn id="20" presetID="22" presetClass="entr" presetSubtype="1" repeatCount="indefinite" fill="hold" nodeType="withEffect">
                                  <p:stCondLst>
                                    <p:cond delay="1000"/>
                                  </p:stCondLst>
                                  <p:childTnLst>
                                    <p:set>
                                      <p:cBhvr>
                                        <p:cTn id="21" dur="1" fill="hold">
                                          <p:stCondLst>
                                            <p:cond delay="0"/>
                                          </p:stCondLst>
                                        </p:cTn>
                                        <p:tgtEl>
                                          <p:spTgt spid="40"/>
                                        </p:tgtEl>
                                        <p:attrNameLst>
                                          <p:attrName>style.visibility</p:attrName>
                                        </p:attrNameLst>
                                      </p:cBhvr>
                                      <p:to>
                                        <p:strVal val="visible"/>
                                      </p:to>
                                    </p:set>
                                    <p:animEffect transition="in" filter="wipe(up)">
                                      <p:cBhvr>
                                        <p:cTn id="22" dur="1000"/>
                                        <p:tgtEl>
                                          <p:spTgt spid="40"/>
                                        </p:tgtEl>
                                      </p:cBhvr>
                                    </p:animEffect>
                                  </p:childTnLst>
                                </p:cTn>
                              </p:par>
                              <p:par>
                                <p:cTn id="23" presetID="22" presetClass="entr" presetSubtype="1" repeatCount="indefinite" fill="hold" nodeType="withEffect">
                                  <p:stCondLst>
                                    <p:cond delay="2250"/>
                                  </p:stCondLst>
                                  <p:childTnLst>
                                    <p:set>
                                      <p:cBhvr>
                                        <p:cTn id="24" dur="1" fill="hold">
                                          <p:stCondLst>
                                            <p:cond delay="0"/>
                                          </p:stCondLst>
                                        </p:cTn>
                                        <p:tgtEl>
                                          <p:spTgt spid="50"/>
                                        </p:tgtEl>
                                        <p:attrNameLst>
                                          <p:attrName>style.visibility</p:attrName>
                                        </p:attrNameLst>
                                      </p:cBhvr>
                                      <p:to>
                                        <p:strVal val="visible"/>
                                      </p:to>
                                    </p:set>
                                    <p:animEffect transition="in" filter="wipe(up)">
                                      <p:cBhvr>
                                        <p:cTn id="25" dur="1000"/>
                                        <p:tgtEl>
                                          <p:spTgt spid="50"/>
                                        </p:tgtEl>
                                      </p:cBhvr>
                                    </p:animEffect>
                                  </p:childTnLst>
                                </p:cTn>
                              </p:par>
                              <p:par>
                                <p:cTn id="26" presetID="22" presetClass="entr" presetSubtype="4" repeatCount="indefinite" fill="hold" nodeType="withEffect">
                                  <p:stCondLst>
                                    <p:cond delay="1500"/>
                                  </p:stCondLst>
                                  <p:childTnLst>
                                    <p:set>
                                      <p:cBhvr>
                                        <p:cTn id="27" dur="1" fill="hold">
                                          <p:stCondLst>
                                            <p:cond delay="0"/>
                                          </p:stCondLst>
                                        </p:cTn>
                                        <p:tgtEl>
                                          <p:spTgt spid="42"/>
                                        </p:tgtEl>
                                        <p:attrNameLst>
                                          <p:attrName>style.visibility</p:attrName>
                                        </p:attrNameLst>
                                      </p:cBhvr>
                                      <p:to>
                                        <p:strVal val="visible"/>
                                      </p:to>
                                    </p:set>
                                    <p:animEffect transition="in" filter="wipe(down)">
                                      <p:cBhvr>
                                        <p:cTn id="28" dur="1000"/>
                                        <p:tgtEl>
                                          <p:spTgt spid="42"/>
                                        </p:tgtEl>
                                      </p:cBhvr>
                                    </p:animEffect>
                                  </p:childTnLst>
                                </p:cTn>
                              </p:par>
                            </p:childTnLst>
                          </p:cTn>
                        </p:par>
                        <p:par>
                          <p:cTn id="29" fill="hold">
                            <p:stCondLst>
                              <p:cond delay="3250"/>
                            </p:stCondLst>
                            <p:childTnLst>
                              <p:par>
                                <p:cTn id="30" presetID="22" presetClass="entr" presetSubtype="1" repeatCount="indefinite" fill="hold" nodeType="after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wipe(up)">
                                      <p:cBhvr>
                                        <p:cTn id="32" dur="1000"/>
                                        <p:tgtEl>
                                          <p:spTgt spid="76"/>
                                        </p:tgtEl>
                                      </p:cBhvr>
                                    </p:animEffect>
                                  </p:childTnLst>
                                </p:cTn>
                              </p:par>
                            </p:childTnLst>
                          </p:cTn>
                        </p:par>
                        <p:par>
                          <p:cTn id="33" fill="hold">
                            <p:stCondLst>
                              <p:cond delay="4250"/>
                            </p:stCondLst>
                            <p:childTnLst>
                              <p:par>
                                <p:cTn id="34" presetID="22" presetClass="entr" presetSubtype="4" repeatCount="indefinite" fill="hold" nodeType="afterEffect">
                                  <p:stCondLst>
                                    <p:cond delay="0"/>
                                  </p:stCondLst>
                                  <p:childTnLst>
                                    <p:set>
                                      <p:cBhvr>
                                        <p:cTn id="35" dur="1" fill="hold">
                                          <p:stCondLst>
                                            <p:cond delay="0"/>
                                          </p:stCondLst>
                                        </p:cTn>
                                        <p:tgtEl>
                                          <p:spTgt spid="83"/>
                                        </p:tgtEl>
                                        <p:attrNameLst>
                                          <p:attrName>style.visibility</p:attrName>
                                        </p:attrNameLst>
                                      </p:cBhvr>
                                      <p:to>
                                        <p:strVal val="visible"/>
                                      </p:to>
                                    </p:set>
                                    <p:animEffect transition="in" filter="wipe(down)">
                                      <p:cBhvr>
                                        <p:cTn id="36" dur="1000"/>
                                        <p:tgtEl>
                                          <p:spTgt spid="83"/>
                                        </p:tgtEl>
                                      </p:cBhvr>
                                    </p:animEffect>
                                  </p:childTnLst>
                                </p:cTn>
                              </p:par>
                            </p:childTnLst>
                          </p:cTn>
                        </p:par>
                        <p:par>
                          <p:cTn id="37" fill="hold">
                            <p:stCondLst>
                              <p:cond delay="5250"/>
                            </p:stCondLst>
                            <p:childTnLst>
                              <p:par>
                                <p:cTn id="38" presetID="22" presetClass="entr" presetSubtype="4" repeatCount="indefinite" fill="hold" nodeType="after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wipe(down)">
                                      <p:cBhvr>
                                        <p:cTn id="40" dur="1000"/>
                                        <p:tgtEl>
                                          <p:spTgt spid="56"/>
                                        </p:tgtEl>
                                      </p:cBhvr>
                                    </p:animEffect>
                                  </p:childTnLst>
                                </p:cTn>
                              </p:par>
                            </p:childTnLst>
                          </p:cTn>
                        </p:par>
                        <p:par>
                          <p:cTn id="41" fill="hold">
                            <p:stCondLst>
                              <p:cond delay="6250"/>
                            </p:stCondLst>
                            <p:childTnLst>
                              <p:par>
                                <p:cTn id="42" presetID="22" presetClass="entr" presetSubtype="4" repeatCount="indefinite" fill="hold" nodeType="afterEffect">
                                  <p:stCondLst>
                                    <p:cond delay="500"/>
                                  </p:stCondLst>
                                  <p:childTnLst>
                                    <p:set>
                                      <p:cBhvr>
                                        <p:cTn id="43" dur="1" fill="hold">
                                          <p:stCondLst>
                                            <p:cond delay="0"/>
                                          </p:stCondLst>
                                        </p:cTn>
                                        <p:tgtEl>
                                          <p:spTgt spid="58"/>
                                        </p:tgtEl>
                                        <p:attrNameLst>
                                          <p:attrName>style.visibility</p:attrName>
                                        </p:attrNameLst>
                                      </p:cBhvr>
                                      <p:to>
                                        <p:strVal val="visible"/>
                                      </p:to>
                                    </p:set>
                                    <p:animEffect transition="in" filter="wipe(down)">
                                      <p:cBhvr>
                                        <p:cTn id="44" dur="1000"/>
                                        <p:tgtEl>
                                          <p:spTgt spid="58"/>
                                        </p:tgtEl>
                                      </p:cBhvr>
                                    </p:animEffect>
                                  </p:childTnLst>
                                </p:cTn>
                              </p:par>
                            </p:childTnLst>
                          </p:cTn>
                        </p:par>
                        <p:par>
                          <p:cTn id="45" fill="hold">
                            <p:stCondLst>
                              <p:cond delay="7750"/>
                            </p:stCondLst>
                            <p:childTnLst>
                              <p:par>
                                <p:cTn id="46" presetID="22" presetClass="entr" presetSubtype="4" repeatCount="indefinite" fill="hold" nodeType="after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wipe(down)">
                                      <p:cBhvr>
                                        <p:cTn id="48" dur="1000"/>
                                        <p:tgtEl>
                                          <p:spTgt spid="80"/>
                                        </p:tgtEl>
                                      </p:cBhvr>
                                    </p:animEffect>
                                  </p:childTnLst>
                                </p:cTn>
                              </p:par>
                            </p:childTnLst>
                          </p:cTn>
                        </p:par>
                        <p:par>
                          <p:cTn id="49" fill="hold">
                            <p:stCondLst>
                              <p:cond delay="8750"/>
                            </p:stCondLst>
                            <p:childTnLst>
                              <p:par>
                                <p:cTn id="50" presetID="22" presetClass="entr" presetSubtype="1" repeatCount="indefinite" fill="hold" nodeType="afterEffect">
                                  <p:stCondLst>
                                    <p:cond delay="0"/>
                                  </p:stCondLst>
                                  <p:childTnLst>
                                    <p:set>
                                      <p:cBhvr>
                                        <p:cTn id="51" dur="1" fill="hold">
                                          <p:stCondLst>
                                            <p:cond delay="0"/>
                                          </p:stCondLst>
                                        </p:cTn>
                                        <p:tgtEl>
                                          <p:spTgt spid="74"/>
                                        </p:tgtEl>
                                        <p:attrNameLst>
                                          <p:attrName>style.visibility</p:attrName>
                                        </p:attrNameLst>
                                      </p:cBhvr>
                                      <p:to>
                                        <p:strVal val="visible"/>
                                      </p:to>
                                    </p:set>
                                    <p:animEffect transition="in" filter="wipe(up)">
                                      <p:cBhvr>
                                        <p:cTn id="52" dur="1000"/>
                                        <p:tgtEl>
                                          <p:spTgt spid="74"/>
                                        </p:tgtEl>
                                      </p:cBhvr>
                                    </p:animEffect>
                                  </p:childTnLst>
                                </p:cTn>
                              </p:par>
                            </p:childTnLst>
                          </p:cTn>
                        </p:par>
                        <p:par>
                          <p:cTn id="53" fill="hold">
                            <p:stCondLst>
                              <p:cond delay="9750"/>
                            </p:stCondLst>
                            <p:childTnLst>
                              <p:par>
                                <p:cTn id="54" presetID="22" presetClass="entr" presetSubtype="8" repeatCount="indefinite" fill="hold" nodeType="after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wipe(left)">
                                      <p:cBhvr>
                                        <p:cTn id="56" dur="1000"/>
                                        <p:tgtEl>
                                          <p:spTgt spid="52"/>
                                        </p:tgtEl>
                                      </p:cBhvr>
                                    </p:animEffect>
                                  </p:childTnLst>
                                </p:cTn>
                              </p:par>
                            </p:childTnLst>
                          </p:cTn>
                        </p:par>
                        <p:par>
                          <p:cTn id="57" fill="hold">
                            <p:stCondLst>
                              <p:cond delay="10750"/>
                            </p:stCondLst>
                            <p:childTnLst>
                              <p:par>
                                <p:cTn id="58" presetID="22" presetClass="entr" presetSubtype="8" repeatCount="indefinite"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Effect transition="in" filter="wipe(left)">
                                      <p:cBhvr>
                                        <p:cTn id="60" dur="1000"/>
                                        <p:tgtEl>
                                          <p:spTgt spid="54"/>
                                        </p:tgtEl>
                                      </p:cBhvr>
                                    </p:animEffect>
                                  </p:childTnLst>
                                </p:cTn>
                              </p:par>
                            </p:childTnLst>
                          </p:cTn>
                        </p:par>
                        <p:par>
                          <p:cTn id="61" fill="hold">
                            <p:stCondLst>
                              <p:cond delay="11750"/>
                            </p:stCondLst>
                            <p:childTnLst>
                              <p:par>
                                <p:cTn id="62" presetID="22" presetClass="entr" presetSubtype="8" repeatCount="indefinite" fill="hold" nodeType="afterEffect">
                                  <p:stCondLst>
                                    <p:cond delay="0"/>
                                  </p:stCondLst>
                                  <p:childTnLst>
                                    <p:set>
                                      <p:cBhvr>
                                        <p:cTn id="63" dur="1" fill="hold">
                                          <p:stCondLst>
                                            <p:cond delay="0"/>
                                          </p:stCondLst>
                                        </p:cTn>
                                        <p:tgtEl>
                                          <p:spTgt spid="63"/>
                                        </p:tgtEl>
                                        <p:attrNameLst>
                                          <p:attrName>style.visibility</p:attrName>
                                        </p:attrNameLst>
                                      </p:cBhvr>
                                      <p:to>
                                        <p:strVal val="visible"/>
                                      </p:to>
                                    </p:set>
                                    <p:animEffect transition="in" filter="wipe(left)">
                                      <p:cBhvr>
                                        <p:cTn id="64" dur="1000"/>
                                        <p:tgtEl>
                                          <p:spTgt spid="63"/>
                                        </p:tgtEl>
                                      </p:cBhvr>
                                    </p:animEffect>
                                  </p:childTnLst>
                                </p:cTn>
                              </p:par>
                            </p:childTnLst>
                          </p:cTn>
                        </p:par>
                        <p:par>
                          <p:cTn id="65" fill="hold">
                            <p:stCondLst>
                              <p:cond delay="12750"/>
                            </p:stCondLst>
                            <p:childTnLst>
                              <p:par>
                                <p:cTn id="66" presetID="22" presetClass="entr" presetSubtype="8" repeatCount="indefinite" fill="hold" nodeType="afterEffect">
                                  <p:stCondLst>
                                    <p:cond delay="0"/>
                                  </p:stCondLst>
                                  <p:childTnLst>
                                    <p:set>
                                      <p:cBhvr>
                                        <p:cTn id="67" dur="1" fill="hold">
                                          <p:stCondLst>
                                            <p:cond delay="0"/>
                                          </p:stCondLst>
                                        </p:cTn>
                                        <p:tgtEl>
                                          <p:spTgt spid="61"/>
                                        </p:tgtEl>
                                        <p:attrNameLst>
                                          <p:attrName>style.visibility</p:attrName>
                                        </p:attrNameLst>
                                      </p:cBhvr>
                                      <p:to>
                                        <p:strVal val="visible"/>
                                      </p:to>
                                    </p:set>
                                    <p:animEffect transition="in" filter="wipe(left)">
                                      <p:cBhvr>
                                        <p:cTn id="68"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6000" r="-16000"/>
          </a:stretch>
        </a:blipFill>
        <a:effectLst/>
      </p:bgPr>
    </p:bg>
    <p:spTree>
      <p:nvGrpSpPr>
        <p:cNvPr id="1" name=""/>
        <p:cNvGrpSpPr/>
        <p:nvPr/>
      </p:nvGrpSpPr>
      <p:grpSpPr>
        <a:xfrm>
          <a:off x="0" y="0"/>
          <a:ext cx="0" cy="0"/>
          <a:chOff x="0" y="0"/>
          <a:chExt cx="0" cy="0"/>
        </a:xfrm>
      </p:grpSpPr>
      <p:pic>
        <p:nvPicPr>
          <p:cNvPr id="2054" name="Picture 28"/>
          <p:cNvPicPr>
            <a:picLocks noChangeAspect="1" noChangeArrowheads="1"/>
          </p:cNvPicPr>
          <p:nvPr/>
        </p:nvPicPr>
        <p:blipFill rotWithShape="1">
          <a:blip r:embed="rId4">
            <a:extLst>
              <a:ext uri="{28A0092B-C50C-407E-A947-70E740481C1C}">
                <a14:useLocalDpi xmlns:a14="http://schemas.microsoft.com/office/drawing/2010/main" val="0"/>
              </a:ext>
            </a:extLst>
          </a:blip>
          <a:srcRect b="40737"/>
          <a:stretch/>
        </p:blipFill>
        <p:spPr bwMode="auto">
          <a:xfrm>
            <a:off x="5535514" y="1629452"/>
            <a:ext cx="1451368" cy="266341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661" y="1527752"/>
            <a:ext cx="1466382" cy="4464207"/>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9"/>
          <p:cNvPicPr>
            <a:picLocks noChangeAspect="1" noChangeArrowheads="1"/>
          </p:cNvPicPr>
          <p:nvPr/>
        </p:nvPicPr>
        <p:blipFill rotWithShape="1">
          <a:blip r:embed="rId6">
            <a:extLst>
              <a:ext uri="{28A0092B-C50C-407E-A947-70E740481C1C}">
                <a14:useLocalDpi xmlns:a14="http://schemas.microsoft.com/office/drawing/2010/main" val="0"/>
              </a:ext>
            </a:extLst>
          </a:blip>
          <a:srcRect b="40352"/>
          <a:stretch/>
        </p:blipFill>
        <p:spPr bwMode="auto">
          <a:xfrm>
            <a:off x="3871561" y="1600577"/>
            <a:ext cx="1468885" cy="269267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b="40954"/>
          <a:stretch/>
        </p:blipFill>
        <p:spPr bwMode="auto">
          <a:xfrm>
            <a:off x="7181950" y="1704504"/>
            <a:ext cx="1574476" cy="25979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6" name="Rectangle 9"/>
          <p:cNvSpPr>
            <a:spLocks noChangeArrowheads="1"/>
          </p:cNvSpPr>
          <p:nvPr/>
        </p:nvSpPr>
        <p:spPr bwMode="auto">
          <a:xfrm>
            <a:off x="-192506" y="329971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8" name="Rectangle 7"/>
          <p:cNvSpPr/>
          <p:nvPr/>
        </p:nvSpPr>
        <p:spPr>
          <a:xfrm>
            <a:off x="3740003" y="4370172"/>
            <a:ext cx="4954805" cy="1754326"/>
          </a:xfrm>
          <a:prstGeom prst="rect">
            <a:avLst/>
          </a:prstGeom>
        </p:spPr>
        <p:txBody>
          <a:bodyPr wrap="square">
            <a:spAutoFit/>
          </a:bodyPr>
          <a:lstStyle/>
          <a:p>
            <a:pPr algn="ctr"/>
            <a:r>
              <a:rPr lang="en-US" sz="5400" b="1" dirty="0">
                <a:ln w="6600">
                  <a:solidFill>
                    <a:schemeClr val="accent2"/>
                  </a:solidFill>
                  <a:prstDash val="solid"/>
                </a:ln>
                <a:solidFill>
                  <a:srgbClr val="FFFFFF"/>
                </a:solidFill>
                <a:effectLst>
                  <a:outerShdw dist="38100" dir="2700000" algn="tl" rotWithShape="0">
                    <a:schemeClr val="accent2"/>
                  </a:outerShdw>
                </a:effectLst>
              </a:rPr>
              <a:t>You are a part of that </a:t>
            </a:r>
            <a:r>
              <a:rPr lang="en-US" sz="5400" b="1" dirty="0" smtClean="0">
                <a:ln w="6600">
                  <a:solidFill>
                    <a:schemeClr val="accent2"/>
                  </a:solidFill>
                  <a:prstDash val="solid"/>
                </a:ln>
                <a:solidFill>
                  <a:srgbClr val="FFFFFF"/>
                </a:solidFill>
                <a:effectLst>
                  <a:outerShdw dist="38100" dir="2700000" algn="tl" rotWithShape="0">
                    <a:schemeClr val="accent2"/>
                  </a:outerShdw>
                </a:effectLst>
              </a:rPr>
              <a:t>Village!</a:t>
            </a:r>
            <a:endParaRPr lang="en-US" sz="5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0" name="Picture 9"/>
          <p:cNvPicPr>
            <a:picLocks noChangeAspect="1"/>
          </p:cNvPicPr>
          <p:nvPr/>
        </p:nvPicPr>
        <p:blipFill>
          <a:blip r:embed="rId8"/>
          <a:stretch>
            <a:fillRect/>
          </a:stretch>
        </p:blipFill>
        <p:spPr>
          <a:xfrm>
            <a:off x="6189686" y="116025"/>
            <a:ext cx="1063083" cy="2011680"/>
          </a:xfrm>
          <a:prstGeom prst="rect">
            <a:avLst/>
          </a:prstGeom>
        </p:spPr>
      </p:pic>
      <p:pic>
        <p:nvPicPr>
          <p:cNvPr id="2052"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30605" y="1511262"/>
            <a:ext cx="1606514" cy="456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07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5.55556E-7 4.07407E-6 L -0.47813 0.2831 " pathEditMode="relative" rAng="0" ptsTypes="AA">
                                      <p:cBhvr>
                                        <p:cTn id="6" dur="500" fill="hold"/>
                                        <p:tgtEl>
                                          <p:spTgt spid="10"/>
                                        </p:tgtEl>
                                        <p:attrNameLst>
                                          <p:attrName>ppt_x</p:attrName>
                                          <p:attrName>ppt_y</p:attrName>
                                        </p:attrNameLst>
                                      </p:cBhvr>
                                      <p:rCtr x="-23906" y="14144"/>
                                    </p:animMotion>
                                  </p:childTnLst>
                                </p:cTn>
                              </p:par>
                              <p:par>
                                <p:cTn id="7" presetID="53" presetClass="entr" presetSubtype="16" fill="hold" nodeType="withEffect">
                                  <p:stCondLst>
                                    <p:cond delay="250"/>
                                  </p:stCondLst>
                                  <p:childTnLst>
                                    <p:set>
                                      <p:cBhvr>
                                        <p:cTn id="8" dur="1" fill="hold">
                                          <p:stCondLst>
                                            <p:cond delay="0"/>
                                          </p:stCondLst>
                                        </p:cTn>
                                        <p:tgtEl>
                                          <p:spTgt spid="2052"/>
                                        </p:tgtEl>
                                        <p:attrNameLst>
                                          <p:attrName>style.visibility</p:attrName>
                                        </p:attrNameLst>
                                      </p:cBhvr>
                                      <p:to>
                                        <p:strVal val="visible"/>
                                      </p:to>
                                    </p:set>
                                    <p:anim calcmode="lin" valueType="num">
                                      <p:cBhvr>
                                        <p:cTn id="9" dur="500" fill="hold"/>
                                        <p:tgtEl>
                                          <p:spTgt spid="2052"/>
                                        </p:tgtEl>
                                        <p:attrNameLst>
                                          <p:attrName>ppt_w</p:attrName>
                                        </p:attrNameLst>
                                      </p:cBhvr>
                                      <p:tavLst>
                                        <p:tav tm="0">
                                          <p:val>
                                            <p:fltVal val="0"/>
                                          </p:val>
                                        </p:tav>
                                        <p:tav tm="100000">
                                          <p:val>
                                            <p:strVal val="#ppt_w"/>
                                          </p:val>
                                        </p:tav>
                                      </p:tavLst>
                                    </p:anim>
                                    <p:anim calcmode="lin" valueType="num">
                                      <p:cBhvr>
                                        <p:cTn id="10" dur="500" fill="hold"/>
                                        <p:tgtEl>
                                          <p:spTgt spid="2052"/>
                                        </p:tgtEl>
                                        <p:attrNameLst>
                                          <p:attrName>ppt_h</p:attrName>
                                        </p:attrNameLst>
                                      </p:cBhvr>
                                      <p:tavLst>
                                        <p:tav tm="0">
                                          <p:val>
                                            <p:fltVal val="0"/>
                                          </p:val>
                                        </p:tav>
                                        <p:tav tm="100000">
                                          <p:val>
                                            <p:strVal val="#ppt_h"/>
                                          </p:val>
                                        </p:tav>
                                      </p:tavLst>
                                    </p:anim>
                                    <p:animEffect transition="in" filter="fade">
                                      <p:cBhvr>
                                        <p:cTn id="11" dur="500"/>
                                        <p:tgtEl>
                                          <p:spTgt spid="2052"/>
                                        </p:tgtEl>
                                      </p:cBhvr>
                                    </p:animEffect>
                                  </p:childTnLst>
                                </p:cTn>
                              </p:par>
                              <p:par>
                                <p:cTn id="12" presetID="10" presetClass="entr" presetSubtype="0" fill="hold" nodeType="withEffect">
                                  <p:stCondLst>
                                    <p:cond delay="500"/>
                                  </p:stCondLst>
                                  <p:childTnLst>
                                    <p:set>
                                      <p:cBhvr>
                                        <p:cTn id="13" dur="1" fill="hold">
                                          <p:stCondLst>
                                            <p:cond delay="0"/>
                                          </p:stCondLst>
                                        </p:cTn>
                                        <p:tgtEl>
                                          <p:spTgt spid="2054"/>
                                        </p:tgtEl>
                                        <p:attrNameLst>
                                          <p:attrName>style.visibility</p:attrName>
                                        </p:attrNameLst>
                                      </p:cBhvr>
                                      <p:to>
                                        <p:strVal val="visible"/>
                                      </p:to>
                                    </p:set>
                                    <p:animEffect transition="in" filter="fade">
                                      <p:cBhvr>
                                        <p:cTn id="14" dur="500"/>
                                        <p:tgtEl>
                                          <p:spTgt spid="2054"/>
                                        </p:tgtEl>
                                      </p:cBhvr>
                                    </p:animEffect>
                                  </p:childTnLst>
                                </p:cTn>
                              </p:par>
                              <p:par>
                                <p:cTn id="15" presetID="10" presetClass="entr" presetSubtype="0" fill="hold" nodeType="withEffect">
                                  <p:stCondLst>
                                    <p:cond delay="750"/>
                                  </p:stCondLst>
                                  <p:childTnLst>
                                    <p:set>
                                      <p:cBhvr>
                                        <p:cTn id="16" dur="1" fill="hold">
                                          <p:stCondLst>
                                            <p:cond delay="0"/>
                                          </p:stCondLst>
                                        </p:cTn>
                                        <p:tgtEl>
                                          <p:spTgt spid="2053"/>
                                        </p:tgtEl>
                                        <p:attrNameLst>
                                          <p:attrName>style.visibility</p:attrName>
                                        </p:attrNameLst>
                                      </p:cBhvr>
                                      <p:to>
                                        <p:strVal val="visible"/>
                                      </p:to>
                                    </p:set>
                                    <p:animEffect transition="in" filter="fade">
                                      <p:cBhvr>
                                        <p:cTn id="17" dur="500"/>
                                        <p:tgtEl>
                                          <p:spTgt spid="2053"/>
                                        </p:tgtEl>
                                      </p:cBhvr>
                                    </p:animEffect>
                                  </p:childTnLst>
                                </p:cTn>
                              </p:par>
                              <p:par>
                                <p:cTn id="18" presetID="10" presetClass="entr" presetSubtype="0" fill="hold" nodeType="withEffect">
                                  <p:stCondLst>
                                    <p:cond delay="50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500"/>
                                        <p:tgtEl>
                                          <p:spTgt spid="2051"/>
                                        </p:tgtEl>
                                      </p:cBhvr>
                                    </p:animEffect>
                                  </p:childTnLst>
                                </p:cTn>
                              </p:par>
                              <p:par>
                                <p:cTn id="21" presetID="10" presetClass="entr" presetSubtype="0" fill="hold" nodeType="withEffect">
                                  <p:stCondLst>
                                    <p:cond delay="75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495975" y="1422165"/>
            <a:ext cx="3596569" cy="2580163"/>
          </a:xfrm>
          <a:prstGeom prst="rect">
            <a:avLst/>
          </a:prstGeom>
          <a:solidFill>
            <a:srgbClr val="00B0F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ctr"/>
            <a:r>
              <a:rPr lang="en-US" dirty="0" smtClean="0"/>
              <a:t>More Than Just Meal Time</a:t>
            </a:r>
            <a:endParaRPr lang="en-US" dirty="0"/>
          </a:p>
        </p:txBody>
      </p:sp>
      <p:sp>
        <p:nvSpPr>
          <p:cNvPr id="6" name="Text Placeholder 2"/>
          <p:cNvSpPr txBox="1">
            <a:spLocks/>
          </p:cNvSpPr>
          <p:nvPr/>
        </p:nvSpPr>
        <p:spPr>
          <a:xfrm>
            <a:off x="4588385" y="1612900"/>
            <a:ext cx="3504159" cy="2656363"/>
          </a:xfrm>
          <a:prstGeom prst="rect">
            <a:avLst/>
          </a:prstGeom>
        </p:spPr>
        <p:txBody>
          <a:bodyPr vert="horz" lIns="91440" tIns="45720" rIns="91440" bIns="45720" rtlCol="0">
            <a:noAutofit/>
          </a:bodyPr>
          <a:lst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3400" dirty="0" smtClean="0">
                <a:solidFill>
                  <a:schemeClr val="bg1"/>
                </a:solidFill>
                <a:latin typeface="Bahnschrift Light" panose="020B0502040204020203" pitchFamily="34" charset="0"/>
              </a:rPr>
              <a:t>Before children can learn, </a:t>
            </a:r>
          </a:p>
          <a:p>
            <a:pPr>
              <a:spcAft>
                <a:spcPts val="0"/>
              </a:spcAft>
            </a:pPr>
            <a:r>
              <a:rPr lang="en-US" sz="3400" dirty="0" smtClean="0">
                <a:solidFill>
                  <a:schemeClr val="bg1"/>
                </a:solidFill>
                <a:latin typeface="Bahnschrift Light" panose="020B0502040204020203" pitchFamily="34" charset="0"/>
              </a:rPr>
              <a:t>their tummies need to be filled</a:t>
            </a:r>
            <a:r>
              <a:rPr lang="en-US" sz="3400" dirty="0" smtClean="0">
                <a:solidFill>
                  <a:schemeClr val="bg1"/>
                </a:solidFill>
              </a:rPr>
              <a:t>. </a:t>
            </a:r>
            <a:endParaRPr lang="en-US" sz="3400" dirty="0">
              <a:solidFill>
                <a:schemeClr val="bg1"/>
              </a:solidFill>
            </a:endParaRPr>
          </a:p>
        </p:txBody>
      </p:sp>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22557"/>
          <a:stretch/>
        </p:blipFill>
        <p:spPr>
          <a:xfrm>
            <a:off x="1008136" y="1430554"/>
            <a:ext cx="3487839" cy="2567463"/>
          </a:xfrm>
          <a:prstGeom prst="rect">
            <a:avLst/>
          </a:prstGeom>
          <a:ln>
            <a:solidFill>
              <a:schemeClr val="tx1"/>
            </a:solidFill>
          </a:ln>
        </p:spPr>
      </p:pic>
      <p:sp>
        <p:nvSpPr>
          <p:cNvPr id="18" name="Text Placeholder 2"/>
          <p:cNvSpPr txBox="1">
            <a:spLocks/>
          </p:cNvSpPr>
          <p:nvPr/>
        </p:nvSpPr>
        <p:spPr>
          <a:xfrm>
            <a:off x="911881" y="4095094"/>
            <a:ext cx="7389906" cy="2146049"/>
          </a:xfrm>
          <a:prstGeom prst="rect">
            <a:avLst/>
          </a:prstGeom>
        </p:spPr>
        <p:txBody>
          <a:bodyPr vert="horz" lIns="91440" tIns="45720" rIns="91440" bIns="45720" rtlCol="0">
            <a:noAutofit/>
          </a:bodyPr>
          <a:lst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dirty="0" smtClean="0">
                <a:solidFill>
                  <a:prstClr val="black"/>
                </a:solidFill>
              </a:rPr>
              <a:t>We have the opportunity to interact </a:t>
            </a:r>
            <a:r>
              <a:rPr lang="en-US" dirty="0">
                <a:solidFill>
                  <a:prstClr val="black"/>
                </a:solidFill>
              </a:rPr>
              <a:t>with </a:t>
            </a:r>
            <a:r>
              <a:rPr lang="en-US" dirty="0" smtClean="0">
                <a:solidFill>
                  <a:prstClr val="black"/>
                </a:solidFill>
              </a:rPr>
              <a:t>children at their favorite </a:t>
            </a:r>
            <a:r>
              <a:rPr lang="en-US" dirty="0">
                <a:solidFill>
                  <a:prstClr val="black"/>
                </a:solidFill>
              </a:rPr>
              <a:t>parts of </a:t>
            </a:r>
            <a:r>
              <a:rPr lang="en-US" dirty="0" smtClean="0">
                <a:solidFill>
                  <a:prstClr val="black"/>
                </a:solidFill>
              </a:rPr>
              <a:t>the </a:t>
            </a:r>
            <a:r>
              <a:rPr lang="en-US" dirty="0">
                <a:solidFill>
                  <a:prstClr val="black"/>
                </a:solidFill>
              </a:rPr>
              <a:t>school </a:t>
            </a:r>
            <a:r>
              <a:rPr lang="en-US" dirty="0" smtClean="0">
                <a:solidFill>
                  <a:prstClr val="black"/>
                </a:solidFill>
              </a:rPr>
              <a:t>day. Each day we </a:t>
            </a:r>
            <a:r>
              <a:rPr lang="en-US" dirty="0">
                <a:solidFill>
                  <a:prstClr val="black"/>
                </a:solidFill>
              </a:rPr>
              <a:t>support the </a:t>
            </a:r>
            <a:r>
              <a:rPr lang="en-US" dirty="0" smtClean="0">
                <a:solidFill>
                  <a:prstClr val="black"/>
                </a:solidFill>
              </a:rPr>
              <a:t>students, we build </a:t>
            </a:r>
            <a:r>
              <a:rPr lang="en-US" dirty="0">
                <a:solidFill>
                  <a:prstClr val="black"/>
                </a:solidFill>
              </a:rPr>
              <a:t>trust, and </a:t>
            </a:r>
            <a:r>
              <a:rPr lang="en-US" dirty="0" smtClean="0">
                <a:solidFill>
                  <a:prstClr val="black"/>
                </a:solidFill>
              </a:rPr>
              <a:t>help </a:t>
            </a:r>
            <a:r>
              <a:rPr lang="en-US" dirty="0">
                <a:solidFill>
                  <a:prstClr val="black"/>
                </a:solidFill>
              </a:rPr>
              <a:t>create a </a:t>
            </a:r>
            <a:r>
              <a:rPr lang="en-US" dirty="0" smtClean="0">
                <a:solidFill>
                  <a:prstClr val="black"/>
                </a:solidFill>
              </a:rPr>
              <a:t>village </a:t>
            </a:r>
            <a:r>
              <a:rPr lang="en-US" dirty="0">
                <a:solidFill>
                  <a:prstClr val="black"/>
                </a:solidFill>
              </a:rPr>
              <a:t>that fosters </a:t>
            </a:r>
            <a:r>
              <a:rPr lang="en-US" dirty="0" smtClean="0">
                <a:solidFill>
                  <a:prstClr val="black"/>
                </a:solidFill>
              </a:rPr>
              <a:t>learning and growth. </a:t>
            </a:r>
            <a:endParaRPr lang="en-US" dirty="0">
              <a:solidFill>
                <a:prstClr val="black"/>
              </a:solidFill>
            </a:endParaRPr>
          </a:p>
        </p:txBody>
      </p:sp>
    </p:spTree>
    <p:extLst>
      <p:ext uri="{BB962C8B-B14F-4D97-AF65-F5344CB8AC3E}">
        <p14:creationId xmlns:p14="http://schemas.microsoft.com/office/powerpoint/2010/main" val="29515127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964603" y="693964"/>
            <a:ext cx="3669237" cy="2563586"/>
            <a:chOff x="964603" y="693964"/>
            <a:chExt cx="3669237" cy="2563586"/>
          </a:xfrm>
        </p:grpSpPr>
        <p:sp>
          <p:nvSpPr>
            <p:cNvPr id="93" name="Rectangle 92"/>
            <p:cNvSpPr/>
            <p:nvPr/>
          </p:nvSpPr>
          <p:spPr>
            <a:xfrm>
              <a:off x="964603" y="693964"/>
              <a:ext cx="3669237" cy="2563586"/>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1171166" y="853815"/>
              <a:ext cx="2316892" cy="1569660"/>
            </a:xfrm>
            <a:prstGeom prst="rect">
              <a:avLst/>
            </a:prstGeom>
            <a:noFill/>
          </p:spPr>
          <p:txBody>
            <a:bodyPr wrap="square" rtlCol="0">
              <a:spAutoFit/>
            </a:bodyPr>
            <a:lstStyle/>
            <a:p>
              <a:r>
                <a:rPr lang="en-US" sz="3200" b="1" dirty="0" smtClean="0">
                  <a:solidFill>
                    <a:schemeClr val="bg1"/>
                  </a:solidFill>
                </a:rPr>
                <a:t>Be Seen</a:t>
              </a:r>
            </a:p>
            <a:p>
              <a:r>
                <a:rPr lang="en-US" sz="3200" b="1" dirty="0" smtClean="0">
                  <a:solidFill>
                    <a:schemeClr val="bg1"/>
                  </a:solidFill>
                </a:rPr>
                <a:t>&amp; Heard</a:t>
              </a:r>
            </a:p>
            <a:p>
              <a:r>
                <a:rPr lang="en-US" sz="3200" b="1" dirty="0" smtClean="0">
                  <a:solidFill>
                    <a:schemeClr val="bg1"/>
                  </a:solidFill>
                </a:rPr>
                <a:t>Regularly</a:t>
              </a:r>
              <a:endParaRPr lang="en-US" sz="3200" b="1" dirty="0">
                <a:solidFill>
                  <a:schemeClr val="bg1"/>
                </a:solidFill>
              </a:endParaRPr>
            </a:p>
          </p:txBody>
        </p:sp>
      </p:grpSp>
      <p:grpSp>
        <p:nvGrpSpPr>
          <p:cNvPr id="53" name="Group 52"/>
          <p:cNvGrpSpPr/>
          <p:nvPr/>
        </p:nvGrpSpPr>
        <p:grpSpPr>
          <a:xfrm>
            <a:off x="4633841" y="693964"/>
            <a:ext cx="3669237" cy="2563586"/>
            <a:chOff x="4633841" y="693964"/>
            <a:chExt cx="3669237" cy="2563586"/>
          </a:xfrm>
        </p:grpSpPr>
        <p:sp>
          <p:nvSpPr>
            <p:cNvPr id="94" name="Rectangle 93"/>
            <p:cNvSpPr/>
            <p:nvPr/>
          </p:nvSpPr>
          <p:spPr>
            <a:xfrm>
              <a:off x="4633841" y="693964"/>
              <a:ext cx="3669237" cy="256358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a:off x="5741106" y="853815"/>
              <a:ext cx="2316892" cy="1569660"/>
            </a:xfrm>
            <a:prstGeom prst="rect">
              <a:avLst/>
            </a:prstGeom>
            <a:noFill/>
          </p:spPr>
          <p:txBody>
            <a:bodyPr wrap="square" rtlCol="0">
              <a:spAutoFit/>
            </a:bodyPr>
            <a:lstStyle/>
            <a:p>
              <a:pPr algn="r"/>
              <a:r>
                <a:rPr lang="en-US" sz="3200" b="1" dirty="0" smtClean="0">
                  <a:solidFill>
                    <a:schemeClr val="bg1"/>
                  </a:solidFill>
                </a:rPr>
                <a:t>Participate in School Events</a:t>
              </a:r>
            </a:p>
          </p:txBody>
        </p:sp>
      </p:grpSp>
      <p:grpSp>
        <p:nvGrpSpPr>
          <p:cNvPr id="55" name="Group 54"/>
          <p:cNvGrpSpPr/>
          <p:nvPr/>
        </p:nvGrpSpPr>
        <p:grpSpPr>
          <a:xfrm>
            <a:off x="964603" y="3257550"/>
            <a:ext cx="3669237" cy="2563586"/>
            <a:chOff x="964603" y="3257550"/>
            <a:chExt cx="3669237" cy="2563586"/>
          </a:xfrm>
        </p:grpSpPr>
        <p:sp>
          <p:nvSpPr>
            <p:cNvPr id="95" name="Rectangle 94"/>
            <p:cNvSpPr/>
            <p:nvPr/>
          </p:nvSpPr>
          <p:spPr>
            <a:xfrm>
              <a:off x="964603" y="3257550"/>
              <a:ext cx="3669237" cy="2563586"/>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 name="TextBox 96"/>
            <p:cNvSpPr txBox="1"/>
            <p:nvPr/>
          </p:nvSpPr>
          <p:spPr>
            <a:xfrm>
              <a:off x="1105820" y="3629115"/>
              <a:ext cx="3256115" cy="2062103"/>
            </a:xfrm>
            <a:prstGeom prst="rect">
              <a:avLst/>
            </a:prstGeom>
            <a:noFill/>
          </p:spPr>
          <p:txBody>
            <a:bodyPr wrap="square" rtlCol="0">
              <a:spAutoFit/>
            </a:bodyPr>
            <a:lstStyle/>
            <a:p>
              <a:r>
                <a:rPr lang="en-US" sz="3200" b="1" dirty="0" smtClean="0">
                  <a:solidFill>
                    <a:schemeClr val="bg1"/>
                  </a:solidFill>
                </a:rPr>
                <a:t>Build Relationships with Students, Parents &amp; Faculty</a:t>
              </a:r>
              <a:endParaRPr lang="en-US" sz="3200" b="1" dirty="0">
                <a:solidFill>
                  <a:schemeClr val="bg1"/>
                </a:solidFill>
              </a:endParaRPr>
            </a:p>
          </p:txBody>
        </p:sp>
      </p:grpSp>
      <p:grpSp>
        <p:nvGrpSpPr>
          <p:cNvPr id="57" name="Group 56"/>
          <p:cNvGrpSpPr/>
          <p:nvPr/>
        </p:nvGrpSpPr>
        <p:grpSpPr>
          <a:xfrm>
            <a:off x="4633841" y="3257550"/>
            <a:ext cx="3669237" cy="2563586"/>
            <a:chOff x="4633841" y="3257550"/>
            <a:chExt cx="3669237" cy="2563586"/>
          </a:xfrm>
        </p:grpSpPr>
        <p:sp>
          <p:nvSpPr>
            <p:cNvPr id="92" name="Rectangle 91"/>
            <p:cNvSpPr/>
            <p:nvPr/>
          </p:nvSpPr>
          <p:spPr>
            <a:xfrm>
              <a:off x="4633841" y="3257550"/>
              <a:ext cx="3669237" cy="25635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5677959" y="5106443"/>
              <a:ext cx="2529683" cy="584775"/>
            </a:xfrm>
            <a:prstGeom prst="rect">
              <a:avLst/>
            </a:prstGeom>
            <a:noFill/>
          </p:spPr>
          <p:txBody>
            <a:bodyPr wrap="square" rtlCol="0">
              <a:spAutoFit/>
            </a:bodyPr>
            <a:lstStyle/>
            <a:p>
              <a:pPr algn="r"/>
              <a:r>
                <a:rPr lang="en-US" sz="3200" b="1" dirty="0" smtClean="0">
                  <a:solidFill>
                    <a:schemeClr val="bg1"/>
                  </a:solidFill>
                </a:rPr>
                <a:t>Be of Service</a:t>
              </a:r>
              <a:endParaRPr lang="en-US" sz="3200" b="1" dirty="0">
                <a:solidFill>
                  <a:schemeClr val="bg1"/>
                </a:solidFill>
              </a:endParaRPr>
            </a:p>
          </p:txBody>
        </p:sp>
      </p:grpSp>
      <p:grpSp>
        <p:nvGrpSpPr>
          <p:cNvPr id="45" name="Group 44"/>
          <p:cNvGrpSpPr/>
          <p:nvPr/>
        </p:nvGrpSpPr>
        <p:grpSpPr>
          <a:xfrm>
            <a:off x="3146739" y="2211415"/>
            <a:ext cx="3062290" cy="2169774"/>
            <a:chOff x="3085303" y="2262526"/>
            <a:chExt cx="3062290" cy="2169774"/>
          </a:xfrm>
        </p:grpSpPr>
        <p:pic>
          <p:nvPicPr>
            <p:cNvPr id="36" name="Picture 35"/>
            <p:cNvPicPr>
              <a:picLocks noChangeAspect="1"/>
            </p:cNvPicPr>
            <p:nvPr/>
          </p:nvPicPr>
          <p:blipFill>
            <a:blip r:embed="rId3"/>
            <a:stretch>
              <a:fillRect/>
            </a:stretch>
          </p:blipFill>
          <p:spPr>
            <a:xfrm>
              <a:off x="3085303" y="2262526"/>
              <a:ext cx="3062290" cy="2169774"/>
            </a:xfrm>
            <a:prstGeom prst="rect">
              <a:avLst/>
            </a:prstGeom>
          </p:spPr>
        </p:pic>
        <p:sp>
          <p:nvSpPr>
            <p:cNvPr id="41" name="TextBox 40"/>
            <p:cNvSpPr txBox="1"/>
            <p:nvPr/>
          </p:nvSpPr>
          <p:spPr>
            <a:xfrm>
              <a:off x="3426622" y="2541504"/>
              <a:ext cx="2379653" cy="1618905"/>
            </a:xfrm>
            <a:prstGeom prst="rect">
              <a:avLst/>
            </a:prstGeom>
            <a:noFill/>
          </p:spPr>
          <p:txBody>
            <a:bodyPr wrap="square" rtlCol="0">
              <a:spAutoFit/>
            </a:bodyPr>
            <a:lstStyle/>
            <a:p>
              <a:pPr algn="ctr">
                <a:lnSpc>
                  <a:spcPct val="80000"/>
                </a:lnSpc>
              </a:pPr>
              <a:r>
                <a:rPr lang="en-US" sz="3600" b="1" dirty="0" smtClean="0">
                  <a:solidFill>
                    <a:schemeClr val="bg1"/>
                  </a:solidFill>
                </a:rPr>
                <a:t>Integrate</a:t>
              </a:r>
              <a:r>
                <a:rPr lang="en-US" sz="2800" b="1" dirty="0" smtClean="0">
                  <a:solidFill>
                    <a:schemeClr val="bg1"/>
                  </a:solidFill>
                </a:rPr>
                <a:t> Yourself in Your School </a:t>
              </a:r>
              <a:r>
                <a:rPr lang="en-US" sz="3200" b="1" dirty="0" smtClean="0">
                  <a:solidFill>
                    <a:schemeClr val="bg1"/>
                  </a:solidFill>
                </a:rPr>
                <a:t>Community</a:t>
              </a:r>
              <a:endParaRPr lang="en-US" sz="2800" b="1" dirty="0">
                <a:solidFill>
                  <a:schemeClr val="bg1"/>
                </a:solidFill>
              </a:endParaRPr>
            </a:p>
          </p:txBody>
        </p:sp>
      </p:grpSp>
    </p:spTree>
    <p:extLst>
      <p:ext uri="{BB962C8B-B14F-4D97-AF65-F5344CB8AC3E}">
        <p14:creationId xmlns:p14="http://schemas.microsoft.com/office/powerpoint/2010/main" val="8085343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1000"/>
                                        <p:tgtEl>
                                          <p:spTgt spid="53"/>
                                        </p:tgtEl>
                                      </p:cBhvr>
                                    </p:animEffect>
                                    <p:anim calcmode="lin" valueType="num">
                                      <p:cBhvr>
                                        <p:cTn id="22" dur="1000" fill="hold"/>
                                        <p:tgtEl>
                                          <p:spTgt spid="53"/>
                                        </p:tgtEl>
                                        <p:attrNameLst>
                                          <p:attrName>ppt_x</p:attrName>
                                        </p:attrNameLst>
                                      </p:cBhvr>
                                      <p:tavLst>
                                        <p:tav tm="0">
                                          <p:val>
                                            <p:strVal val="#ppt_x"/>
                                          </p:val>
                                        </p:tav>
                                        <p:tav tm="100000">
                                          <p:val>
                                            <p:strVal val="#ppt_x"/>
                                          </p:val>
                                        </p:tav>
                                      </p:tavLst>
                                    </p:anim>
                                    <p:anim calcmode="lin" valueType="num">
                                      <p:cBhvr>
                                        <p:cTn id="23"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1000"/>
                                        <p:tgtEl>
                                          <p:spTgt spid="55"/>
                                        </p:tgtEl>
                                      </p:cBhvr>
                                    </p:animEffect>
                                    <p:anim calcmode="lin" valueType="num">
                                      <p:cBhvr>
                                        <p:cTn id="29" dur="1000" fill="hold"/>
                                        <p:tgtEl>
                                          <p:spTgt spid="55"/>
                                        </p:tgtEl>
                                        <p:attrNameLst>
                                          <p:attrName>ppt_x</p:attrName>
                                        </p:attrNameLst>
                                      </p:cBhvr>
                                      <p:tavLst>
                                        <p:tav tm="0">
                                          <p:val>
                                            <p:strVal val="#ppt_x"/>
                                          </p:val>
                                        </p:tav>
                                        <p:tav tm="100000">
                                          <p:val>
                                            <p:strVal val="#ppt_x"/>
                                          </p:val>
                                        </p:tav>
                                      </p:tavLst>
                                    </p:anim>
                                    <p:anim calcmode="lin" valueType="num">
                                      <p:cBhvr>
                                        <p:cTn id="30"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57"/>
                                        </p:tgtEl>
                                        <p:attrNameLst>
                                          <p:attrName>style.visibility</p:attrName>
                                        </p:attrNameLst>
                                      </p:cBhvr>
                                      <p:to>
                                        <p:strVal val="visible"/>
                                      </p:to>
                                    </p:set>
                                    <p:animEffect transition="in" filter="fade">
                                      <p:cBhvr>
                                        <p:cTn id="35" dur="1000"/>
                                        <p:tgtEl>
                                          <p:spTgt spid="57"/>
                                        </p:tgtEl>
                                      </p:cBhvr>
                                    </p:animEffect>
                                    <p:anim calcmode="lin" valueType="num">
                                      <p:cBhvr>
                                        <p:cTn id="36" dur="1000" fill="hold"/>
                                        <p:tgtEl>
                                          <p:spTgt spid="57"/>
                                        </p:tgtEl>
                                        <p:attrNameLst>
                                          <p:attrName>ppt_x</p:attrName>
                                        </p:attrNameLst>
                                      </p:cBhvr>
                                      <p:tavLst>
                                        <p:tav tm="0">
                                          <p:val>
                                            <p:strVal val="#ppt_x"/>
                                          </p:val>
                                        </p:tav>
                                        <p:tav tm="100000">
                                          <p:val>
                                            <p:strVal val="#ppt_x"/>
                                          </p:val>
                                        </p:tav>
                                      </p:tavLst>
                                    </p:anim>
                                    <p:anim calcmode="lin" valueType="num">
                                      <p:cBhvr>
                                        <p:cTn id="37"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94853" y="1675847"/>
            <a:ext cx="3875981" cy="2715737"/>
          </a:xfrm>
          <a:prstGeom prst="rect">
            <a:avLst/>
          </a:prstGeom>
        </p:spPr>
      </p:pic>
      <p:sp>
        <p:nvSpPr>
          <p:cNvPr id="5" name="Title 1"/>
          <p:cNvSpPr>
            <a:spLocks noGrp="1"/>
          </p:cNvSpPr>
          <p:nvPr>
            <p:ph type="title"/>
          </p:nvPr>
        </p:nvSpPr>
        <p:spPr>
          <a:xfrm>
            <a:off x="543828" y="287554"/>
            <a:ext cx="8229600" cy="1143000"/>
          </a:xfrm>
        </p:spPr>
        <p:txBody>
          <a:bodyPr>
            <a:normAutofit/>
          </a:bodyPr>
          <a:lstStyle/>
          <a:p>
            <a:r>
              <a:rPr lang="en-US" sz="4400" dirty="0" smtClean="0"/>
              <a:t>Brainstorm Activity</a:t>
            </a:r>
            <a:endParaRPr lang="en-US" sz="4400" dirty="0"/>
          </a:p>
        </p:txBody>
      </p:sp>
      <p:sp>
        <p:nvSpPr>
          <p:cNvPr id="6" name="Text Placeholder 2"/>
          <p:cNvSpPr txBox="1">
            <a:spLocks/>
          </p:cNvSpPr>
          <p:nvPr/>
        </p:nvSpPr>
        <p:spPr>
          <a:xfrm>
            <a:off x="4536278" y="1548294"/>
            <a:ext cx="4607722" cy="2718925"/>
          </a:xfrm>
          <a:prstGeom prst="rect">
            <a:avLst/>
          </a:prstGeom>
        </p:spPr>
        <p:txBody>
          <a:bodyPr vert="horz" lIns="91440" tIns="45720" rIns="91440" bIns="45720" rtlCol="0">
            <a:noAutofit/>
          </a:bodyPr>
          <a:lstStyle>
            <a:lvl1pPr marL="0" indent="0" algn="l" defTabSz="457200" rtl="0" eaLnBrk="1" latinLnBrk="0" hangingPunct="1">
              <a:spcBef>
                <a:spcPts val="0"/>
              </a:spcBef>
              <a:spcAft>
                <a:spcPts val="40"/>
              </a:spcAft>
              <a:buFont typeface="Arial"/>
              <a:buNone/>
              <a:defRPr sz="2800" kern="1200">
                <a:solidFill>
                  <a:schemeClr val="tx1"/>
                </a:solidFill>
                <a:latin typeface="+mn-lt"/>
                <a:ea typeface="+mn-ea"/>
                <a:cs typeface="+mn-cs"/>
              </a:defRPr>
            </a:lvl1pPr>
            <a:lvl2pPr marL="914400" indent="-457200" algn="l" defTabSz="457200" rtl="0" eaLnBrk="1" latinLnBrk="0" hangingPunct="1">
              <a:spcBef>
                <a:spcPts val="0"/>
              </a:spcBef>
              <a:spcAft>
                <a:spcPts val="40"/>
              </a:spcAft>
              <a:buFont typeface="Wingdings" panose="05000000000000000000" pitchFamily="2" charset="2"/>
              <a:buChar char="Ø"/>
              <a:defRPr sz="2600" kern="1200">
                <a:solidFill>
                  <a:schemeClr val="tx1"/>
                </a:solidFill>
                <a:latin typeface="+mn-lt"/>
                <a:ea typeface="+mn-ea"/>
                <a:cs typeface="+mn-cs"/>
              </a:defRPr>
            </a:lvl2pPr>
            <a:lvl3pPr marL="1143000" indent="-228600" algn="l" defTabSz="457200" rtl="0" eaLnBrk="1" latinLnBrk="0" hangingPunct="1">
              <a:spcBef>
                <a:spcPts val="0"/>
              </a:spcBef>
              <a:spcAft>
                <a:spcPts val="40"/>
              </a:spcAft>
              <a:buFont typeface="Arial"/>
              <a:buChar char="•"/>
              <a:defRPr sz="2400" kern="1200">
                <a:solidFill>
                  <a:schemeClr val="tx1"/>
                </a:solidFill>
                <a:latin typeface="+mn-lt"/>
                <a:ea typeface="+mn-ea"/>
                <a:cs typeface="+mn-cs"/>
              </a:defRPr>
            </a:lvl3pPr>
            <a:lvl4pPr marL="16002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4pPr>
            <a:lvl5pPr marL="2057400" indent="-228600" algn="l" defTabSz="457200" rtl="0" eaLnBrk="1" latinLnBrk="0" hangingPunct="1">
              <a:spcBef>
                <a:spcPts val="0"/>
              </a:spcBef>
              <a:spcAft>
                <a:spcPts val="40"/>
              </a:spcAft>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en-US" sz="3600" dirty="0" smtClean="0">
                <a:solidFill>
                  <a:prstClr val="black"/>
                </a:solidFill>
              </a:rPr>
              <a:t>In groups of 3-5, discuss and brainstorm ideas on how you can integrate yourself in your school village. </a:t>
            </a:r>
            <a:endParaRPr lang="en-US" sz="3600" dirty="0">
              <a:solidFill>
                <a:prstClr val="black"/>
              </a:solidFill>
            </a:endParaRPr>
          </a:p>
        </p:txBody>
      </p:sp>
      <p:sp>
        <p:nvSpPr>
          <p:cNvPr id="7" name="Rectangle 6"/>
          <p:cNvSpPr/>
          <p:nvPr/>
        </p:nvSpPr>
        <p:spPr>
          <a:xfrm>
            <a:off x="412401" y="4936006"/>
            <a:ext cx="8492453" cy="646331"/>
          </a:xfrm>
          <a:prstGeom prst="rect">
            <a:avLst/>
          </a:prstGeom>
        </p:spPr>
        <p:txBody>
          <a:bodyPr wrap="none">
            <a:spAutoFit/>
          </a:bodyPr>
          <a:lstStyle/>
          <a:p>
            <a:pPr>
              <a:spcAft>
                <a:spcPts val="0"/>
              </a:spcAft>
            </a:pPr>
            <a:r>
              <a:rPr lang="en-US" sz="3600" b="1" dirty="0">
                <a:solidFill>
                  <a:prstClr val="black"/>
                </a:solidFill>
              </a:rPr>
              <a:t>Be ready to share your ideas with the class!</a:t>
            </a:r>
          </a:p>
        </p:txBody>
      </p:sp>
    </p:spTree>
    <p:extLst>
      <p:ext uri="{BB962C8B-B14F-4D97-AF65-F5344CB8AC3E}">
        <p14:creationId xmlns:p14="http://schemas.microsoft.com/office/powerpoint/2010/main" val="1958052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id="{6EF4ED82-39E0-4AB8-8B07-97655C9330E6}" vid="{D47A5210-2DA8-4BF4-A1F0-ADB3689D6330}"/>
    </a:ext>
  </a:extLst>
</a:theme>
</file>

<file path=ppt/theme/theme2.xml><?xml version="1.0" encoding="utf-8"?>
<a:theme xmlns:a="http://schemas.openxmlformats.org/drawingml/2006/main" name="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id="{6EF4ED82-39E0-4AB8-8B07-97655C9330E6}" vid="{D47A5210-2DA8-4BF4-A1F0-ADB3689D6330}"/>
    </a:ext>
  </a:extLst>
</a:theme>
</file>

<file path=ppt/theme/theme4.xml><?xml version="1.0" encoding="utf-8"?>
<a:theme xmlns:a="http://schemas.openxmlformats.org/drawingml/2006/main" name="3_LAUS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id="{6EF4ED82-39E0-4AB8-8B07-97655C9330E6}" vid="{D47A5210-2DA8-4BF4-A1F0-ADB3689D6330}"/>
    </a:ext>
  </a:extLst>
</a:theme>
</file>

<file path=ppt/theme/theme5.xml><?xml version="1.0" encoding="utf-8"?>
<a:theme xmlns:a="http://schemas.openxmlformats.org/drawingml/2006/main" name="LAUSD Real">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alpha val="0"/>
          </a:srgbClr>
        </a:solidFill>
        <a:ln w="28575">
          <a:solidFill>
            <a:schemeClr val="accent1"/>
          </a:solid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USD Real" id="{65D73872-97BE-4B6F-B0D0-600F8D0C09CB}" vid="{6E968A65-8634-4F25-B2EF-E0729934D98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LAUSD</Template>
  <TotalTime>80448</TotalTime>
  <Words>3939</Words>
  <Application>Microsoft Office PowerPoint</Application>
  <PresentationFormat>On-screen Show (4:3)</PresentationFormat>
  <Paragraphs>408</Paragraphs>
  <Slides>47</Slides>
  <Notes>47</Notes>
  <HiddenSlides>1</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47</vt:i4>
      </vt:variant>
    </vt:vector>
  </HeadingPairs>
  <TitlesOfParts>
    <vt:vector size="60" baseType="lpstr">
      <vt:lpstr>Arial</vt:lpstr>
      <vt:lpstr>Bahnschrift Light</vt:lpstr>
      <vt:lpstr>Calibri</vt:lpstr>
      <vt:lpstr>Comic Sans MS</vt:lpstr>
      <vt:lpstr>Helvetica Light</vt:lpstr>
      <vt:lpstr>Merriweather</vt:lpstr>
      <vt:lpstr>Tw Cen MT Condensed Extra Bold</vt:lpstr>
      <vt:lpstr>Wingdings</vt:lpstr>
      <vt:lpstr>LAUSD</vt:lpstr>
      <vt:lpstr>LAUSD</vt:lpstr>
      <vt:lpstr>1_LAUSD</vt:lpstr>
      <vt:lpstr>3_LAUSD</vt:lpstr>
      <vt:lpstr>LAUSD Real</vt:lpstr>
      <vt:lpstr>PowerPoint Presentation</vt:lpstr>
      <vt:lpstr>PowerPoint Presentation</vt:lpstr>
      <vt:lpstr>PowerPoint Presentation</vt:lpstr>
      <vt:lpstr>PowerPoint Presentation</vt:lpstr>
      <vt:lpstr>PowerPoint Presentation</vt:lpstr>
      <vt:lpstr>PowerPoint Presentation</vt:lpstr>
      <vt:lpstr>More Than Just Meal Time</vt:lpstr>
      <vt:lpstr>PowerPoint Presentation</vt:lpstr>
      <vt:lpstr>Brainstorm Activity</vt:lpstr>
      <vt:lpstr>PowerPoint Presentation</vt:lpstr>
      <vt:lpstr>PowerPoint Presentation</vt:lpstr>
      <vt:lpstr>PowerPoint Presentation</vt:lpstr>
      <vt:lpstr>PowerPoint Presentation</vt:lpstr>
      <vt:lpstr>Importance of Communication</vt:lpstr>
      <vt:lpstr>PowerPoint Presentation</vt:lpstr>
      <vt:lpstr>PowerPoint Presentation</vt:lpstr>
      <vt:lpstr>PowerPoint Presentation</vt:lpstr>
      <vt:lpstr>PowerPoint Presentation</vt:lpstr>
      <vt:lpstr>Verbal Communication</vt:lpstr>
      <vt:lpstr>Staff Meeting &amp; Announcements</vt:lpstr>
      <vt:lpstr>Informal Daily Conversations</vt:lpstr>
      <vt:lpstr>Non-Verbal Communication</vt:lpstr>
      <vt:lpstr>Facial Expressions</vt:lpstr>
      <vt:lpstr>Gestures</vt:lpstr>
      <vt:lpstr>Tone of Voice</vt:lpstr>
      <vt:lpstr>Body Language</vt:lpstr>
      <vt:lpstr>Eye Contact</vt:lpstr>
      <vt:lpstr>Appearance</vt:lpstr>
      <vt:lpstr>PowerPoint Presentation</vt:lpstr>
      <vt:lpstr>Watch Your Tone!</vt:lpstr>
      <vt:lpstr>Visual Communication</vt:lpstr>
      <vt:lpstr>PowerPoint Presentation</vt:lpstr>
      <vt:lpstr>The Gold Standard</vt:lpstr>
      <vt:lpstr>Written Communication</vt:lpstr>
      <vt:lpstr>PowerPoint Presentation</vt:lpstr>
      <vt:lpstr>What Does Your Signature Mean?</vt:lpstr>
      <vt:lpstr>Production Record</vt:lpstr>
      <vt:lpstr>Effective Communication Strategies  with Customers</vt:lpstr>
      <vt:lpstr>The Art of Table Rounds</vt:lpstr>
      <vt:lpstr>Effective Communication Strategies  with School Faculty</vt:lpstr>
      <vt:lpstr>Effective Communication Strategies  with Cafeteria Staff</vt:lpstr>
      <vt:lpstr>Pre-Shift Meeting Tips</vt:lpstr>
      <vt:lpstr>PowerPoint Presentation</vt:lpstr>
      <vt:lpstr>Pre-Shift Meeting Activity</vt:lpstr>
      <vt:lpstr>Transition Slide Only</vt:lpstr>
      <vt:lpstr>2 Minute Timer</vt:lpstr>
      <vt:lpstr>You Play a Large Role in Your School Village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Supan, Vicka mary anne</dc:creator>
  <cp:lastModifiedBy>Plubell, Vicka</cp:lastModifiedBy>
  <cp:revision>513</cp:revision>
  <dcterms:created xsi:type="dcterms:W3CDTF">2016-05-04T15:19:54Z</dcterms:created>
  <dcterms:modified xsi:type="dcterms:W3CDTF">2018-07-20T15:07:16Z</dcterms:modified>
</cp:coreProperties>
</file>